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77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022" autoAdjust="0"/>
  </p:normalViewPr>
  <p:slideViewPr>
    <p:cSldViewPr>
      <p:cViewPr varScale="1">
        <p:scale>
          <a:sx n="56" d="100"/>
          <a:sy n="56" d="100"/>
        </p:scale>
        <p:origin x="-236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EFF6D-431B-4929-953E-94D9ED823326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C51E9-BCDA-4580-A31E-B0E7ACC5F6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53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 smtClean="0"/>
              <a:t>Page 314</a:t>
            </a:r>
          </a:p>
          <a:p>
            <a:pPr>
              <a:buFontTx/>
              <a:buChar char="-"/>
            </a:pPr>
            <a:r>
              <a:rPr lang="en-US" dirty="0" smtClean="0"/>
              <a:t>Introduce the goals</a:t>
            </a:r>
            <a:r>
              <a:rPr lang="en-US" baseline="0" dirty="0" smtClean="0"/>
              <a:t> of the lesson</a:t>
            </a:r>
          </a:p>
          <a:p>
            <a:pPr>
              <a:buFontTx/>
              <a:buChar char="-"/>
            </a:pPr>
            <a:r>
              <a:rPr lang="en-US" baseline="0" dirty="0" smtClean="0"/>
              <a:t> Introduce “</a:t>
            </a:r>
            <a:r>
              <a:rPr lang="en-US" baseline="0" dirty="0" err="1" smtClean="0"/>
              <a:t>Sociedad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Justicia</a:t>
            </a:r>
            <a:r>
              <a:rPr lang="en-US" baseline="0" dirty="0" smtClean="0"/>
              <a:t>” as the theme of the lesson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245CE-052F-4B78-ACEA-0E2680C5977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324</a:t>
            </a:r>
            <a:endParaRPr lang="en-US" dirty="0" smtClean="0"/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-After completing </a:t>
            </a:r>
            <a:r>
              <a:rPr lang="en-US" dirty="0" err="1" smtClean="0"/>
              <a:t>Actividad</a:t>
            </a:r>
            <a:r>
              <a:rPr lang="en-US" baseline="0" dirty="0" smtClean="0"/>
              <a:t> 9, ask students if they agree or disagree with the statements. Ask students to add other ideas about how the world will have changed in 10 years.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FAEF4-ABE4-483A-BA98-5E1FF58B675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Pages</a:t>
            </a:r>
            <a:r>
              <a:rPr lang="en-US" baseline="0" dirty="0" smtClean="0"/>
              <a:t> </a:t>
            </a:r>
            <a:r>
              <a:rPr lang="en-US" baseline="0" dirty="0" smtClean="0"/>
              <a:t>328-329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Answer key:</a:t>
            </a:r>
          </a:p>
          <a:p>
            <a:r>
              <a:rPr lang="en-US" dirty="0" smtClean="0"/>
              <a:t>1. </a:t>
            </a:r>
            <a:r>
              <a:rPr lang="en-US" dirty="0" err="1" smtClean="0"/>
              <a:t>voy</a:t>
            </a:r>
            <a:r>
              <a:rPr lang="en-US" dirty="0" smtClean="0"/>
              <a:t>/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iré</a:t>
            </a:r>
            <a:r>
              <a:rPr lang="en-US" baseline="0" dirty="0" smtClean="0"/>
              <a:t>/ </a:t>
            </a:r>
            <a:r>
              <a:rPr lang="en-US" baseline="0" dirty="0" err="1" smtClean="0"/>
              <a:t>voy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ir</a:t>
            </a:r>
            <a:r>
              <a:rPr lang="en-US" baseline="0" dirty="0" smtClean="0"/>
              <a:t>  - </a:t>
            </a:r>
            <a:r>
              <a:rPr lang="en-US" baseline="0" dirty="0" err="1" smtClean="0"/>
              <a:t>iría</a:t>
            </a:r>
            <a:r>
              <a:rPr lang="en-US" baseline="0" dirty="0" smtClean="0"/>
              <a:t>  - </a:t>
            </a:r>
            <a:r>
              <a:rPr lang="en-US" baseline="0" dirty="0" err="1" smtClean="0"/>
              <a:t>habría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ido</a:t>
            </a:r>
            <a:endParaRPr lang="en-US" baseline="0" dirty="0" smtClean="0"/>
          </a:p>
          <a:p>
            <a:r>
              <a:rPr lang="en-US" baseline="0" dirty="0" smtClean="0"/>
              <a:t>2. Saco – </a:t>
            </a:r>
            <a:r>
              <a:rPr lang="en-US" baseline="0" dirty="0" err="1" smtClean="0"/>
              <a:t>sacara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hubiera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sacado</a:t>
            </a:r>
            <a:endParaRPr lang="en-US" baseline="0" dirty="0" smtClean="0"/>
          </a:p>
          <a:p>
            <a:r>
              <a:rPr lang="en-US" baseline="0" dirty="0" smtClean="0"/>
              <a:t>3. Se </a:t>
            </a:r>
            <a:r>
              <a:rPr lang="en-US" baseline="0" dirty="0" err="1" smtClean="0"/>
              <a:t>mudan</a:t>
            </a:r>
            <a:r>
              <a:rPr lang="en-US" baseline="0" dirty="0" smtClean="0"/>
              <a:t>/ se </a:t>
            </a:r>
            <a:r>
              <a:rPr lang="en-US" baseline="0" dirty="0" err="1" smtClean="0"/>
              <a:t>mudarán</a:t>
            </a:r>
            <a:r>
              <a:rPr lang="en-US" baseline="0" dirty="0" smtClean="0"/>
              <a:t>/ se van a </a:t>
            </a:r>
            <a:r>
              <a:rPr lang="en-US" baseline="0" dirty="0" err="1" smtClean="0"/>
              <a:t>mudar</a:t>
            </a:r>
            <a:r>
              <a:rPr lang="en-US" baseline="0" dirty="0" smtClean="0"/>
              <a:t> – se </a:t>
            </a:r>
            <a:r>
              <a:rPr lang="en-US" baseline="0" dirty="0" err="1" smtClean="0"/>
              <a:t>mudarían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habrían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mudado</a:t>
            </a:r>
            <a:endParaRPr lang="en-US" baseline="0" dirty="0" smtClean="0"/>
          </a:p>
          <a:p>
            <a:r>
              <a:rPr lang="en-US" baseline="0" dirty="0" smtClean="0"/>
              <a:t>4. </a:t>
            </a:r>
            <a:r>
              <a:rPr lang="en-US" baseline="0" dirty="0" err="1" smtClean="0"/>
              <a:t>tuviera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tuviera</a:t>
            </a:r>
            <a:r>
              <a:rPr lang="en-US" baseline="0" dirty="0" smtClean="0"/>
              <a:t>- </a:t>
            </a:r>
            <a:r>
              <a:rPr lang="en-US" baseline="0" dirty="0" err="1" smtClean="0"/>
              <a:t>hubiera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llamado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FAEF4-ABE4-483A-BA98-5E1FF58B675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332</a:t>
            </a:r>
            <a:endParaRPr lang="en-US" dirty="0" smtClean="0"/>
          </a:p>
          <a:p>
            <a:r>
              <a:rPr lang="en-US" dirty="0" smtClean="0"/>
              <a:t>For further practice ask students to complete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20, page 334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Answer key:</a:t>
            </a:r>
          </a:p>
          <a:p>
            <a:r>
              <a:rPr lang="en-US" dirty="0" smtClean="0"/>
              <a:t>1. </a:t>
            </a:r>
            <a:r>
              <a:rPr lang="en-US" dirty="0" err="1" smtClean="0"/>
              <a:t>Hubiera</a:t>
            </a:r>
            <a:r>
              <a:rPr lang="en-US" baseline="0" dirty="0" smtClean="0"/>
              <a:t> dado  2. </a:t>
            </a:r>
            <a:r>
              <a:rPr lang="en-US" baseline="0" dirty="0" err="1" smtClean="0"/>
              <a:t>hubiera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capturado</a:t>
            </a:r>
            <a:r>
              <a:rPr lang="en-US" baseline="0" dirty="0" smtClean="0"/>
              <a:t>  3. </a:t>
            </a:r>
            <a:r>
              <a:rPr lang="en-US" baseline="0" dirty="0" err="1" smtClean="0"/>
              <a:t>hubiera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sido</a:t>
            </a:r>
            <a:r>
              <a:rPr lang="en-US" baseline="0" dirty="0" smtClean="0"/>
              <a:t>  4. </a:t>
            </a:r>
            <a:r>
              <a:rPr lang="en-US" baseline="0" dirty="0" err="1" smtClean="0"/>
              <a:t>hubiera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ido</a:t>
            </a:r>
            <a:r>
              <a:rPr lang="en-US" baseline="0" dirty="0" smtClean="0"/>
              <a:t>   5. </a:t>
            </a:r>
            <a:r>
              <a:rPr lang="en-US" baseline="0" dirty="0" err="1" smtClean="0"/>
              <a:t>hubiera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trabajado</a:t>
            </a:r>
            <a:r>
              <a:rPr lang="en-US" baseline="0" dirty="0" smtClean="0"/>
              <a:t>  6. </a:t>
            </a:r>
            <a:r>
              <a:rPr lang="en-US" baseline="0" dirty="0" err="1" smtClean="0"/>
              <a:t>hubiera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dejado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2FAEF4-ABE4-483A-BA98-5E1FF58B675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334</a:t>
            </a:r>
            <a:endParaRPr lang="en-US" dirty="0" smtClean="0"/>
          </a:p>
          <a:p>
            <a:pPr>
              <a:buFontTx/>
              <a:buChar char="-"/>
            </a:pPr>
            <a:r>
              <a:rPr lang="en-US" baseline="0" dirty="0" smtClean="0"/>
              <a:t>Say some statements and ask students to reply using </a:t>
            </a:r>
            <a:r>
              <a:rPr lang="en-US" i="1" baseline="0" dirty="0" err="1" smtClean="0"/>
              <a:t>pero</a:t>
            </a:r>
            <a:r>
              <a:rPr lang="en-US" i="1" baseline="0" dirty="0" smtClean="0"/>
              <a:t>, </a:t>
            </a:r>
            <a:r>
              <a:rPr lang="en-US" i="1" baseline="0" dirty="0" err="1" smtClean="0"/>
              <a:t>sino</a:t>
            </a:r>
            <a:r>
              <a:rPr lang="en-US" i="1" baseline="0" dirty="0" smtClean="0"/>
              <a:t>, </a:t>
            </a:r>
            <a:r>
              <a:rPr lang="en-US" i="1" baseline="0" dirty="0" err="1" smtClean="0"/>
              <a:t>sino</a:t>
            </a:r>
            <a:r>
              <a:rPr lang="en-US" i="1" baseline="0" dirty="0" smtClean="0"/>
              <a:t> </a:t>
            </a:r>
            <a:r>
              <a:rPr lang="en-US" i="1" baseline="0" dirty="0" err="1" smtClean="0"/>
              <a:t>que</a:t>
            </a:r>
            <a:r>
              <a:rPr lang="en-US" baseline="0" dirty="0" smtClean="0"/>
              <a:t>. </a:t>
            </a:r>
          </a:p>
          <a:p>
            <a:pPr>
              <a:buFontTx/>
              <a:buNone/>
            </a:pPr>
            <a:r>
              <a:rPr lang="en-US" baseline="0" dirty="0" smtClean="0"/>
              <a:t>e.g. You say: Alex Rodriguez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jugador</a:t>
            </a:r>
            <a:r>
              <a:rPr lang="en-US" baseline="0" dirty="0" smtClean="0"/>
              <a:t> de los </a:t>
            </a:r>
            <a:r>
              <a:rPr lang="en-US" baseline="0" dirty="0" err="1" smtClean="0"/>
              <a:t>Cardenales</a:t>
            </a:r>
            <a:endParaRPr lang="en-US" baseline="0" dirty="0" smtClean="0"/>
          </a:p>
          <a:p>
            <a:pPr>
              <a:buFontTx/>
              <a:buNone/>
            </a:pPr>
            <a:r>
              <a:rPr lang="en-US" baseline="0" dirty="0" smtClean="0"/>
              <a:t>       Student(s): No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jugador</a:t>
            </a:r>
            <a:r>
              <a:rPr lang="en-US" baseline="0" dirty="0" smtClean="0"/>
              <a:t> de los </a:t>
            </a:r>
            <a:r>
              <a:rPr lang="en-US" baseline="0" dirty="0" err="1" smtClean="0"/>
              <a:t>Cardenales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sino</a:t>
            </a:r>
            <a:r>
              <a:rPr lang="en-US" baseline="0" dirty="0" smtClean="0"/>
              <a:t> de los Yankees. </a:t>
            </a:r>
          </a:p>
          <a:p>
            <a:pPr>
              <a:buFontTx/>
              <a:buNone/>
            </a:pPr>
            <a:r>
              <a:rPr lang="en-US" baseline="0" dirty="0" smtClean="0"/>
              <a:t> </a:t>
            </a:r>
          </a:p>
          <a:p>
            <a:pPr>
              <a:buFontTx/>
              <a:buNone/>
            </a:pPr>
            <a:r>
              <a:rPr lang="en-US" baseline="0" dirty="0" smtClean="0"/>
              <a:t>        You say: Angelina Jolie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actriz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famosa</a:t>
            </a:r>
            <a:r>
              <a:rPr lang="en-US" baseline="0" dirty="0" smtClean="0"/>
              <a:t>. </a:t>
            </a:r>
          </a:p>
          <a:p>
            <a:pPr>
              <a:buFontTx/>
              <a:buNone/>
            </a:pPr>
            <a:r>
              <a:rPr lang="en-US" baseline="0" dirty="0" smtClean="0"/>
              <a:t>        Student(s): Si,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mí</a:t>
            </a:r>
            <a:r>
              <a:rPr lang="en-US" baseline="0" dirty="0" smtClean="0"/>
              <a:t> no me </a:t>
            </a:r>
            <a:r>
              <a:rPr lang="en-US" baseline="0" dirty="0" err="1" smtClean="0"/>
              <a:t>gusta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porque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tan </a:t>
            </a:r>
            <a:r>
              <a:rPr lang="en-US" baseline="0" dirty="0" err="1" smtClean="0"/>
              <a:t>buena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actriz</a:t>
            </a:r>
            <a:r>
              <a:rPr lang="en-US" baseline="0" dirty="0" smtClean="0"/>
              <a:t>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335</a:t>
            </a:r>
            <a:endParaRPr lang="en-US" dirty="0" smtClean="0"/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-Answer key: b) </a:t>
            </a:r>
            <a:r>
              <a:rPr lang="en-US" dirty="0" err="1" smtClean="0"/>
              <a:t>aunque</a:t>
            </a:r>
            <a:r>
              <a:rPr lang="en-US" dirty="0" smtClean="0"/>
              <a:t> 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donde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aunque</a:t>
            </a:r>
            <a:endParaRPr lang="en-US" baseline="0" dirty="0" smtClean="0"/>
          </a:p>
          <a:p>
            <a:r>
              <a:rPr lang="en-US" baseline="0" dirty="0" smtClean="0"/>
              <a:t>- Oral practice: As a follow-up to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14, ask students to work in pairs to participate in a role-play situation. One of them will play the role of the rebellious teenager and the other the role of the mother/father. Encourage students to use </a:t>
            </a:r>
            <a:r>
              <a:rPr lang="en-US" i="1" baseline="0" dirty="0" err="1" smtClean="0"/>
              <a:t>aunque</a:t>
            </a:r>
            <a:r>
              <a:rPr lang="en-US" baseline="0" dirty="0" smtClean="0"/>
              <a:t>, </a:t>
            </a:r>
            <a:r>
              <a:rPr lang="en-US" i="1" baseline="0" dirty="0" err="1" smtClean="0"/>
              <a:t>como</a:t>
            </a:r>
            <a:r>
              <a:rPr lang="en-US" baseline="0" dirty="0" smtClean="0"/>
              <a:t> and </a:t>
            </a:r>
            <a:r>
              <a:rPr lang="en-US" i="1" baseline="0" dirty="0" err="1" smtClean="0"/>
              <a:t>donde</a:t>
            </a:r>
            <a:r>
              <a:rPr lang="en-US" baseline="0" dirty="0" smtClean="0"/>
              <a:t> in their conversation.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338</a:t>
            </a:r>
            <a:endParaRPr lang="en-US" dirty="0" smtClean="0"/>
          </a:p>
          <a:p>
            <a:r>
              <a:rPr lang="en-US" dirty="0" smtClean="0"/>
              <a:t>Suggestions</a:t>
            </a:r>
          </a:p>
          <a:p>
            <a:r>
              <a:rPr lang="en-US" i="1" dirty="0" smtClean="0"/>
              <a:t>Before</a:t>
            </a:r>
            <a:r>
              <a:rPr lang="en-US" i="1" baseline="0" dirty="0" smtClean="0"/>
              <a:t> watching the video</a:t>
            </a:r>
          </a:p>
          <a:p>
            <a:pPr>
              <a:buFontTx/>
              <a:buChar char="-"/>
            </a:pPr>
            <a:r>
              <a:rPr lang="en-US" baseline="0" dirty="0" smtClean="0"/>
              <a:t>Ask students to complete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15 and share their answers with the class.</a:t>
            </a:r>
          </a:p>
          <a:p>
            <a:pPr>
              <a:buFontTx/>
              <a:buChar char="-"/>
            </a:pPr>
            <a:r>
              <a:rPr lang="en-US" baseline="0" dirty="0" smtClean="0"/>
              <a:t>Ask students to complete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 1, page 339.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316</a:t>
            </a:r>
          </a:p>
          <a:p>
            <a:r>
              <a:rPr lang="en-US" dirty="0" smtClean="0"/>
              <a:t>Suggestions:</a:t>
            </a:r>
          </a:p>
          <a:p>
            <a:r>
              <a:rPr lang="en-US" i="1" dirty="0" smtClean="0"/>
              <a:t>Before listening to the podcast</a:t>
            </a:r>
          </a:p>
          <a:p>
            <a:pPr>
              <a:buFontTx/>
              <a:buChar char="-"/>
            </a:pPr>
            <a:r>
              <a:rPr lang="en-US" baseline="0" dirty="0" smtClean="0"/>
              <a:t> Ask students to answer questions 1 and 2 on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1</a:t>
            </a:r>
          </a:p>
          <a:p>
            <a:pPr>
              <a:buFontTx/>
              <a:buChar char="-"/>
            </a:pPr>
            <a:r>
              <a:rPr lang="en-US" baseline="0" dirty="0" smtClean="0"/>
              <a:t> Ask students to complete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1, page 316. </a:t>
            </a:r>
          </a:p>
          <a:p>
            <a:pPr>
              <a:buFontTx/>
              <a:buChar char="-"/>
            </a:pPr>
            <a:endParaRPr lang="en-US" i="1" baseline="0" dirty="0" smtClean="0"/>
          </a:p>
          <a:p>
            <a:pPr>
              <a:buFontTx/>
              <a:buNone/>
            </a:pPr>
            <a:r>
              <a:rPr lang="en-US" i="1" baseline="0" dirty="0" smtClean="0"/>
              <a:t>After listening to the podcast</a:t>
            </a:r>
          </a:p>
          <a:p>
            <a:pPr>
              <a:buFontTx/>
              <a:buNone/>
            </a:pPr>
            <a:r>
              <a:rPr lang="en-US" baseline="0" dirty="0" smtClean="0"/>
              <a:t>- Based on the information given in the podcast, discuss with the class the difference between </a:t>
            </a:r>
            <a:r>
              <a:rPr lang="en-US" i="1" baseline="0" dirty="0" smtClean="0"/>
              <a:t>coca</a:t>
            </a:r>
            <a:r>
              <a:rPr lang="en-US" baseline="0" dirty="0" smtClean="0"/>
              <a:t> and </a:t>
            </a:r>
            <a:r>
              <a:rPr lang="en-US" i="1" baseline="0" dirty="0" err="1" smtClean="0"/>
              <a:t>cocaína</a:t>
            </a:r>
            <a:r>
              <a:rPr lang="en-US" baseline="0" dirty="0" smtClean="0"/>
              <a:t>. </a:t>
            </a:r>
          </a:p>
          <a:p>
            <a:pPr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US" dirty="0" err="1" smtClean="0"/>
              <a:t>Answer</a:t>
            </a:r>
            <a:r>
              <a:rPr lang="es-US" dirty="0" smtClean="0"/>
              <a:t> </a:t>
            </a:r>
            <a:r>
              <a:rPr lang="es-US" dirty="0" err="1" smtClean="0"/>
              <a:t>key</a:t>
            </a:r>
            <a:r>
              <a:rPr lang="es-US" dirty="0" smtClean="0"/>
              <a:t>:</a:t>
            </a:r>
          </a:p>
          <a:p>
            <a:r>
              <a:rPr lang="es-US" dirty="0" smtClean="0"/>
              <a:t>1. Pero</a:t>
            </a:r>
            <a:r>
              <a:rPr lang="es-US" baseline="0" dirty="0" smtClean="0"/>
              <a:t>  2. como  3. donde  4. aunque  5. sino que</a:t>
            </a:r>
            <a:endParaRPr lang="es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316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317</a:t>
            </a:r>
            <a:endParaRPr lang="en-US" dirty="0" smtClean="0"/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 Visit</a:t>
            </a:r>
            <a:r>
              <a:rPr lang="en-US" baseline="0" dirty="0" smtClean="0"/>
              <a:t> the page homiesunidos.org and present some highlights about this organization.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317</a:t>
            </a:r>
            <a:endParaRPr lang="en-US" dirty="0" smtClean="0"/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Answer</a:t>
            </a:r>
            <a:r>
              <a:rPr lang="en-US" baseline="0" dirty="0" smtClean="0"/>
              <a:t> key:</a:t>
            </a:r>
          </a:p>
          <a:p>
            <a:r>
              <a:rPr lang="en-US" baseline="0" dirty="0" err="1" smtClean="0"/>
              <a:t>Asesinato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asesino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narcotraficante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delincuente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cárcel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robo</a:t>
            </a: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318</a:t>
            </a:r>
            <a:endParaRPr lang="en-US" dirty="0" smtClean="0"/>
          </a:p>
          <a:p>
            <a:r>
              <a:rPr lang="en-US" dirty="0" smtClean="0"/>
              <a:t>Suggestions:</a:t>
            </a:r>
          </a:p>
          <a:p>
            <a:pPr>
              <a:buFontTx/>
              <a:buChar char="-"/>
            </a:pPr>
            <a:r>
              <a:rPr lang="en-US" dirty="0" smtClean="0"/>
              <a:t>Ask students</a:t>
            </a:r>
            <a:r>
              <a:rPr lang="en-US" baseline="0" dirty="0" smtClean="0"/>
              <a:t> to share with the class their answers to the questions on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5a. </a:t>
            </a:r>
          </a:p>
          <a:p>
            <a:pPr>
              <a:buFontTx/>
              <a:buChar char="-"/>
            </a:pPr>
            <a:r>
              <a:rPr lang="en-US" baseline="0" dirty="0" smtClean="0"/>
              <a:t>Organize a short debate about “death penalty”. Divide the class up in two groups (or smaller groups if needed), those in favor and those against it.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323</a:t>
            </a:r>
            <a:endParaRPr lang="en-US" dirty="0" smtClean="0"/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-Lead</a:t>
            </a:r>
            <a:r>
              <a:rPr lang="en-US" baseline="0" dirty="0" smtClean="0"/>
              <a:t> out a discussion based on the questions on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6. </a:t>
            </a:r>
          </a:p>
          <a:p>
            <a:r>
              <a:rPr lang="en-US" baseline="0" dirty="0" smtClean="0"/>
              <a:t>- Question 6A may be used to review the conditional. 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323</a:t>
            </a:r>
            <a:endParaRPr lang="en-US" dirty="0" smtClean="0"/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-Ask students to work in small</a:t>
            </a:r>
            <a:r>
              <a:rPr lang="en-US" baseline="0" dirty="0" smtClean="0"/>
              <a:t> groups to share their answers to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7.  </a:t>
            </a:r>
          </a:p>
          <a:p>
            <a:pPr>
              <a:buFontTx/>
              <a:buChar char="-"/>
            </a:pPr>
            <a:r>
              <a:rPr lang="en-US" baseline="0" dirty="0" smtClean="0"/>
              <a:t>Choose one student per group to summarize the conclusions they reached. </a:t>
            </a:r>
          </a:p>
          <a:p>
            <a:pPr>
              <a:buFontTx/>
              <a:buChar char="-"/>
            </a:pPr>
            <a:r>
              <a:rPr lang="en-US" baseline="0" dirty="0" smtClean="0"/>
              <a:t>This activity may be complemented/combined with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25, page 337.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</a:t>
            </a:r>
            <a:r>
              <a:rPr lang="en-US" dirty="0" smtClean="0"/>
              <a:t>324</a:t>
            </a:r>
            <a:endParaRPr lang="en-US" dirty="0" smtClean="0"/>
          </a:p>
          <a:p>
            <a:r>
              <a:rPr lang="en-US" dirty="0" smtClean="0"/>
              <a:t>- Fur further practice ask students to complete </a:t>
            </a:r>
            <a:r>
              <a:rPr lang="en-US" dirty="0" err="1" smtClean="0"/>
              <a:t>Actividad</a:t>
            </a:r>
            <a:r>
              <a:rPr lang="en-US" dirty="0" smtClean="0"/>
              <a:t>  12, page 326</a:t>
            </a:r>
            <a:r>
              <a:rPr lang="en-US" baseline="0" dirty="0" smtClean="0"/>
              <a:t> and/or </a:t>
            </a:r>
            <a:r>
              <a:rPr lang="en-US" baseline="0" dirty="0" err="1" smtClean="0"/>
              <a:t>Actividad</a:t>
            </a:r>
            <a:r>
              <a:rPr lang="en-US" baseline="0" dirty="0" smtClean="0"/>
              <a:t> 13, pages 326-327</a:t>
            </a:r>
            <a:r>
              <a:rPr 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CB6CB-44CF-4BC8-92C2-EECACDAF096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B8DD4-3795-4520-B7CD-FB4C0440A80E}" type="datetimeFigureOut">
              <a:rPr lang="en-US" smtClean="0"/>
              <a:pPr/>
              <a:t>9/10/2013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2B389-5632-46DE-BD65-45DA2107D98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3" t="29926" r="37799" b="32565"/>
          <a:stretch/>
        </p:blipFill>
        <p:spPr bwMode="auto">
          <a:xfrm>
            <a:off x="914400" y="685800"/>
            <a:ext cx="8272585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1143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 l="28697" t="44792" r="20351" b="20834"/>
          <a:stretch>
            <a:fillRect/>
          </a:stretch>
        </p:blipFill>
        <p:spPr bwMode="auto">
          <a:xfrm>
            <a:off x="3962400" y="4724400"/>
            <a:ext cx="4724400" cy="1867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7" t="17778" r="26387" b="73695"/>
          <a:stretch/>
        </p:blipFill>
        <p:spPr bwMode="auto">
          <a:xfrm>
            <a:off x="1143000" y="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0"/>
            <a:ext cx="8458200" cy="6858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9</a:t>
            </a:r>
          </a:p>
          <a:p>
            <a:pPr marL="0" indent="0">
              <a:buNone/>
            </a:pPr>
            <a:r>
              <a:rPr lang="en-US" sz="2000" dirty="0" smtClean="0"/>
              <a:t>Completa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frases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predecir</a:t>
            </a:r>
            <a:r>
              <a:rPr lang="en-US" sz="2000" dirty="0" smtClean="0"/>
              <a:t> lo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habrá</a:t>
            </a:r>
            <a:r>
              <a:rPr lang="en-US" sz="2000" dirty="0" smtClean="0"/>
              <a:t>/no </a:t>
            </a:r>
            <a:r>
              <a:rPr lang="en-US" sz="2000" dirty="0" err="1" smtClean="0"/>
              <a:t>habrá</a:t>
            </a:r>
            <a:r>
              <a:rPr lang="en-US" sz="2000" dirty="0" smtClean="0"/>
              <a:t> </a:t>
            </a:r>
            <a:r>
              <a:rPr lang="en-US" sz="2000" dirty="0" err="1" smtClean="0"/>
              <a:t>sucedido</a:t>
            </a:r>
            <a:r>
              <a:rPr lang="en-US" sz="2000" dirty="0" smtClean="0"/>
              <a:t> en 10 </a:t>
            </a:r>
            <a:r>
              <a:rPr lang="en-US" sz="2000" dirty="0" err="1" smtClean="0"/>
              <a:t>años</a:t>
            </a:r>
            <a:r>
              <a:rPr lang="en-US" sz="2000" dirty="0" smtClean="0"/>
              <a:t>.  </a:t>
            </a:r>
            <a:r>
              <a:rPr lang="en-US" sz="2000" dirty="0" err="1" smtClean="0"/>
              <a:t>Utiliza</a:t>
            </a:r>
            <a:r>
              <a:rPr lang="en-US" sz="2000" dirty="0" smtClean="0"/>
              <a:t> el </a:t>
            </a:r>
            <a:r>
              <a:rPr lang="en-US" sz="2000" i="1" dirty="0" err="1" smtClean="0"/>
              <a:t>futuro</a:t>
            </a:r>
            <a:r>
              <a:rPr lang="en-US" sz="2000" i="1" dirty="0" smtClean="0"/>
              <a:t> perfecto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Los </a:t>
            </a:r>
            <a:r>
              <a:rPr lang="en-US" sz="2000" dirty="0" err="1" smtClean="0"/>
              <a:t>libros</a:t>
            </a:r>
            <a:r>
              <a:rPr lang="en-US" sz="2000" dirty="0" smtClean="0"/>
              <a:t> de </a:t>
            </a:r>
            <a:r>
              <a:rPr lang="en-US" sz="2000" dirty="0" err="1" smtClean="0"/>
              <a:t>texto</a:t>
            </a:r>
            <a:r>
              <a:rPr lang="en-US" sz="2000" dirty="0" smtClean="0"/>
              <a:t> en </a:t>
            </a:r>
            <a:r>
              <a:rPr lang="en-US" sz="2000" dirty="0" err="1" smtClean="0"/>
              <a:t>papel</a:t>
            </a:r>
            <a:r>
              <a:rPr lang="en-US" sz="2000" dirty="0" smtClean="0"/>
              <a:t> ____________________ (</a:t>
            </a:r>
            <a:r>
              <a:rPr lang="en-US" sz="2000" dirty="0" err="1" smtClean="0"/>
              <a:t>desaparecer</a:t>
            </a:r>
            <a:r>
              <a:rPr lang="en-US" sz="2000" dirty="0" smtClean="0"/>
              <a:t>). </a:t>
            </a:r>
            <a:r>
              <a:rPr lang="en-US" sz="2000" dirty="0" err="1" smtClean="0"/>
              <a:t>Todos</a:t>
            </a:r>
            <a:r>
              <a:rPr lang="en-US" sz="2000" dirty="0" smtClean="0"/>
              <a:t> </a:t>
            </a:r>
            <a:r>
              <a:rPr lang="en-US" sz="2000" dirty="0" err="1" smtClean="0"/>
              <a:t>serán</a:t>
            </a:r>
            <a:r>
              <a:rPr lang="en-US" sz="2000" dirty="0" smtClean="0"/>
              <a:t> </a:t>
            </a:r>
            <a:r>
              <a:rPr lang="en-US" sz="2000" dirty="0" err="1" smtClean="0"/>
              <a:t>electrónicos</a:t>
            </a:r>
            <a:r>
              <a:rPr lang="en-US" sz="2000" dirty="0" smtClean="0"/>
              <a:t>. 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Los </a:t>
            </a:r>
            <a:r>
              <a:rPr lang="en-US" sz="2000" dirty="0" err="1" smtClean="0"/>
              <a:t>científicos</a:t>
            </a:r>
            <a:r>
              <a:rPr lang="en-US" sz="2000" dirty="0" smtClean="0"/>
              <a:t>  __________________ (</a:t>
            </a:r>
            <a:r>
              <a:rPr lang="en-US" sz="2000" dirty="0" err="1" smtClean="0"/>
              <a:t>encontrar</a:t>
            </a:r>
            <a:r>
              <a:rPr lang="en-US" sz="2000" dirty="0" smtClean="0"/>
              <a:t>)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cura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el </a:t>
            </a:r>
            <a:r>
              <a:rPr lang="en-US" sz="2000" dirty="0" err="1" smtClean="0"/>
              <a:t>cáncer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universidad</a:t>
            </a:r>
            <a:r>
              <a:rPr lang="en-US" sz="2000" dirty="0" smtClean="0"/>
              <a:t> no ______________________ (</a:t>
            </a:r>
            <a:r>
              <a:rPr lang="en-US" sz="2000" dirty="0" err="1" smtClean="0"/>
              <a:t>cambiar</a:t>
            </a:r>
            <a:r>
              <a:rPr lang="en-US" sz="2000" dirty="0" smtClean="0"/>
              <a:t>) mucho.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457200" indent="-457200">
              <a:buNone/>
            </a:pPr>
            <a:r>
              <a:rPr lang="en-US" sz="2000" dirty="0" smtClean="0"/>
              <a:t>4.     Las </a:t>
            </a:r>
            <a:r>
              <a:rPr lang="en-US" sz="2000" dirty="0" err="1" smtClean="0"/>
              <a:t>guerras</a:t>
            </a:r>
            <a:r>
              <a:rPr lang="en-US" sz="2000" dirty="0" smtClean="0"/>
              <a:t> en el </a:t>
            </a:r>
            <a:r>
              <a:rPr lang="en-US" sz="2000" dirty="0" err="1" smtClean="0"/>
              <a:t>mundo</a:t>
            </a:r>
            <a:r>
              <a:rPr lang="en-US" sz="2000" dirty="0" smtClean="0"/>
              <a:t>_____________________ (</a:t>
            </a:r>
            <a:r>
              <a:rPr lang="en-US" sz="2000" dirty="0" err="1" smtClean="0"/>
              <a:t>terminar</a:t>
            </a:r>
            <a:r>
              <a:rPr lang="en-US" sz="2000" dirty="0" smtClean="0"/>
              <a:t>).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None/>
            </a:pPr>
            <a:r>
              <a:rPr lang="en-US" sz="2000" dirty="0" smtClean="0"/>
              <a:t>5.     El hombre ____________________ (</a:t>
            </a:r>
            <a:r>
              <a:rPr lang="en-US" sz="2000" dirty="0" err="1" smtClean="0"/>
              <a:t>ir</a:t>
            </a:r>
            <a:r>
              <a:rPr lang="en-US" sz="2000" dirty="0" smtClean="0"/>
              <a:t>) a </a:t>
            </a:r>
            <a:r>
              <a:rPr lang="en-US" sz="2000" dirty="0" err="1" smtClean="0"/>
              <a:t>otros</a:t>
            </a:r>
            <a:r>
              <a:rPr lang="en-US" sz="2000" dirty="0" smtClean="0"/>
              <a:t> </a:t>
            </a:r>
            <a:r>
              <a:rPr lang="en-US" sz="2000" dirty="0" err="1" smtClean="0"/>
              <a:t>planetas</a:t>
            </a:r>
            <a:r>
              <a:rPr lang="en-US" sz="2000" dirty="0" smtClean="0"/>
              <a:t> del </a:t>
            </a:r>
            <a:r>
              <a:rPr lang="en-US" sz="2000" dirty="0" err="1" smtClean="0"/>
              <a:t>sistema</a:t>
            </a:r>
            <a:r>
              <a:rPr lang="en-US" sz="2000" dirty="0" smtClean="0"/>
              <a:t> solar. 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None/>
            </a:pPr>
            <a:r>
              <a:rPr lang="en-US" sz="2000" dirty="0" smtClean="0"/>
              <a:t>6.    El </a:t>
            </a:r>
            <a:r>
              <a:rPr lang="en-US" sz="2000" dirty="0" err="1" smtClean="0"/>
              <a:t>uso</a:t>
            </a:r>
            <a:r>
              <a:rPr lang="en-US" sz="2000" dirty="0" smtClean="0"/>
              <a:t> de drones ___________________ (</a:t>
            </a:r>
            <a:r>
              <a:rPr lang="en-US" sz="2000" dirty="0" err="1" smtClean="0"/>
              <a:t>hacerse</a:t>
            </a:r>
            <a:r>
              <a:rPr lang="en-US" sz="2000" dirty="0" smtClean="0"/>
              <a:t>)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común</a:t>
            </a:r>
            <a:r>
              <a:rPr lang="en-US" sz="2000" dirty="0" smtClean="0"/>
              <a:t> en </a:t>
            </a:r>
            <a:r>
              <a:rPr lang="en-US" sz="2000" dirty="0" err="1" smtClean="0"/>
              <a:t>todas</a:t>
            </a:r>
            <a:r>
              <a:rPr lang="en-US" sz="2000" dirty="0" smtClean="0"/>
              <a:t> </a:t>
            </a:r>
            <a:r>
              <a:rPr lang="en-US" sz="2000" dirty="0" err="1" smtClean="0"/>
              <a:t>partes</a:t>
            </a:r>
            <a:r>
              <a:rPr lang="en-US" sz="2000" dirty="0" smtClean="0"/>
              <a:t>. 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5400000">
            <a:off x="4572000" y="2286000"/>
            <a:ext cx="685800" cy="8458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533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6400800"/>
            <a:ext cx="8610600" cy="457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l="26940" t="11458" r="30893" b="5208"/>
          <a:stretch>
            <a:fillRect/>
          </a:stretch>
        </p:blipFill>
        <p:spPr bwMode="auto">
          <a:xfrm>
            <a:off x="533400" y="0"/>
            <a:ext cx="4495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 l="24817" t="12500" r="13690" b="33333"/>
          <a:stretch>
            <a:fillRect/>
          </a:stretch>
        </p:blipFill>
        <p:spPr bwMode="auto">
          <a:xfrm>
            <a:off x="5029200" y="0"/>
            <a:ext cx="4114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 cstate="print"/>
          <a:srcRect l="33602" t="19792" r="4319" b="42708"/>
          <a:stretch>
            <a:fillRect/>
          </a:stretch>
        </p:blipFill>
        <p:spPr bwMode="auto">
          <a:xfrm>
            <a:off x="5029200" y="3581400"/>
            <a:ext cx="41148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0"/>
            <a:ext cx="8458200" cy="6858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10</a:t>
            </a:r>
          </a:p>
          <a:p>
            <a:pPr marL="0" indent="0">
              <a:buNone/>
            </a:pPr>
            <a:r>
              <a:rPr lang="en-US" sz="2000" dirty="0" smtClean="0"/>
              <a:t>Completa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situaciones</a:t>
            </a:r>
            <a:r>
              <a:rPr lang="en-US" sz="2000" dirty="0" smtClean="0"/>
              <a:t> </a:t>
            </a:r>
            <a:r>
              <a:rPr lang="en-US" sz="2000" dirty="0" err="1" smtClean="0"/>
              <a:t>hipotéticas</a:t>
            </a:r>
            <a:r>
              <a:rPr lang="en-US" sz="2000" dirty="0" smtClean="0"/>
              <a:t> con la forma verbal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corresponde</a:t>
            </a:r>
            <a:r>
              <a:rPr lang="en-US" sz="2000" dirty="0" smtClean="0"/>
              <a:t>. </a:t>
            </a:r>
          </a:p>
          <a:p>
            <a:pPr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1.  Si </a:t>
            </a:r>
            <a:r>
              <a:rPr lang="en-US" sz="2000" dirty="0" err="1" smtClean="0"/>
              <a:t>tengo</a:t>
            </a:r>
            <a:r>
              <a:rPr lang="en-US" sz="2000" dirty="0" smtClean="0"/>
              <a:t> </a:t>
            </a:r>
            <a:r>
              <a:rPr lang="en-US" sz="2000" dirty="0" err="1" smtClean="0"/>
              <a:t>dinero</a:t>
            </a:r>
            <a:r>
              <a:rPr lang="en-US" sz="2000" dirty="0" smtClean="0"/>
              <a:t>  ____________ (</a:t>
            </a:r>
            <a:r>
              <a:rPr lang="en-US" sz="2000" dirty="0" err="1" smtClean="0"/>
              <a:t>ir</a:t>
            </a:r>
            <a:r>
              <a:rPr lang="en-US" sz="2000" dirty="0" smtClean="0"/>
              <a:t>) con </a:t>
            </a:r>
            <a:r>
              <a:rPr lang="en-US" sz="2000" dirty="0" err="1" smtClean="0"/>
              <a:t>ustedes</a:t>
            </a:r>
            <a:r>
              <a:rPr lang="en-US" sz="2000" dirty="0" smtClean="0"/>
              <a:t> al cine. </a:t>
            </a:r>
          </a:p>
          <a:p>
            <a:pPr marL="0" indent="0">
              <a:buNone/>
            </a:pPr>
            <a:r>
              <a:rPr lang="en-US" sz="2000" dirty="0" smtClean="0"/>
              <a:t>      Si </a:t>
            </a:r>
            <a:r>
              <a:rPr lang="en-US" sz="2000" dirty="0" err="1" smtClean="0"/>
              <a:t>tuviera</a:t>
            </a:r>
            <a:r>
              <a:rPr lang="en-US" sz="2000" dirty="0" smtClean="0"/>
              <a:t> </a:t>
            </a:r>
            <a:r>
              <a:rPr lang="en-US" sz="2000" dirty="0" err="1" smtClean="0"/>
              <a:t>dinero</a:t>
            </a:r>
            <a:r>
              <a:rPr lang="en-US" sz="2000" dirty="0" smtClean="0"/>
              <a:t> _______________ (</a:t>
            </a:r>
            <a:r>
              <a:rPr lang="en-US" sz="2000" dirty="0" err="1" smtClean="0"/>
              <a:t>ir</a:t>
            </a:r>
            <a:r>
              <a:rPr lang="en-US" sz="2000" dirty="0" smtClean="0"/>
              <a:t>) con </a:t>
            </a:r>
            <a:r>
              <a:rPr lang="en-US" sz="2000" dirty="0" err="1" smtClean="0"/>
              <a:t>ustedes</a:t>
            </a:r>
            <a:r>
              <a:rPr lang="en-US" sz="2000" dirty="0" smtClean="0"/>
              <a:t>  al cine. </a:t>
            </a:r>
          </a:p>
          <a:p>
            <a:pPr marL="0" indent="0">
              <a:buNone/>
            </a:pPr>
            <a:r>
              <a:rPr lang="en-US" sz="2000" dirty="0" smtClean="0"/>
              <a:t>      Si </a:t>
            </a:r>
            <a:r>
              <a:rPr lang="en-US" sz="2000" dirty="0" err="1" smtClean="0"/>
              <a:t>hubiera</a:t>
            </a:r>
            <a:r>
              <a:rPr lang="en-US" sz="2000" dirty="0" smtClean="0"/>
              <a:t> </a:t>
            </a:r>
            <a:r>
              <a:rPr lang="en-US" sz="2000" dirty="0" err="1" smtClean="0"/>
              <a:t>tenido</a:t>
            </a:r>
            <a:r>
              <a:rPr lang="en-US" sz="2000" dirty="0" smtClean="0"/>
              <a:t> </a:t>
            </a:r>
            <a:r>
              <a:rPr lang="en-US" sz="2000" dirty="0" err="1" smtClean="0"/>
              <a:t>dinero</a:t>
            </a:r>
            <a:r>
              <a:rPr lang="en-US" sz="2000" dirty="0" smtClean="0"/>
              <a:t> _____________ (</a:t>
            </a:r>
            <a:r>
              <a:rPr lang="en-US" sz="2000" dirty="0" err="1" smtClean="0"/>
              <a:t>ir</a:t>
            </a:r>
            <a:r>
              <a:rPr lang="en-US" sz="2000" dirty="0" smtClean="0"/>
              <a:t>) con </a:t>
            </a:r>
            <a:r>
              <a:rPr lang="en-US" sz="2000" dirty="0" err="1" smtClean="0"/>
              <a:t>ustedes</a:t>
            </a:r>
            <a:r>
              <a:rPr lang="en-US" sz="2000" dirty="0" smtClean="0"/>
              <a:t> al cine. 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457200" indent="-457200">
              <a:buNone/>
            </a:pPr>
            <a:r>
              <a:rPr lang="en-US" sz="2000" dirty="0" smtClean="0"/>
              <a:t>2. Si _______________ (</a:t>
            </a:r>
            <a:r>
              <a:rPr lang="en-US" sz="2000" dirty="0" err="1" smtClean="0"/>
              <a:t>sacar</a:t>
            </a:r>
            <a:r>
              <a:rPr lang="en-US" sz="2000" dirty="0" smtClean="0"/>
              <a:t>) </a:t>
            </a:r>
            <a:r>
              <a:rPr lang="en-US" sz="2000" dirty="0" err="1" smtClean="0"/>
              <a:t>una</a:t>
            </a:r>
            <a:r>
              <a:rPr lang="en-US" sz="2000" dirty="0" smtClean="0"/>
              <a:t> A en el </a:t>
            </a:r>
            <a:r>
              <a:rPr lang="en-US" sz="2000" dirty="0" err="1" smtClean="0"/>
              <a:t>examen</a:t>
            </a:r>
            <a:r>
              <a:rPr lang="en-US" sz="2000" dirty="0" smtClean="0"/>
              <a:t> me </a:t>
            </a:r>
            <a:r>
              <a:rPr lang="en-US" sz="2000" dirty="0" err="1" smtClean="0"/>
              <a:t>voy</a:t>
            </a:r>
            <a:r>
              <a:rPr lang="en-US" sz="2000" dirty="0" smtClean="0"/>
              <a:t> con </a:t>
            </a:r>
            <a:r>
              <a:rPr lang="en-US" sz="2000" dirty="0" err="1" smtClean="0"/>
              <a:t>Uds</a:t>
            </a:r>
            <a:r>
              <a:rPr lang="en-US" sz="2000" dirty="0" smtClean="0"/>
              <a:t>. de fiesta. </a:t>
            </a:r>
          </a:p>
          <a:p>
            <a:pPr marL="457200" indent="-457200">
              <a:buNone/>
            </a:pPr>
            <a:r>
              <a:rPr lang="en-US" sz="2000" dirty="0" smtClean="0"/>
              <a:t>     Si ______________  (</a:t>
            </a:r>
            <a:r>
              <a:rPr lang="en-US" sz="2000" dirty="0" err="1" smtClean="0"/>
              <a:t>sacar</a:t>
            </a:r>
            <a:r>
              <a:rPr lang="en-US" sz="2000" dirty="0" smtClean="0"/>
              <a:t>)  </a:t>
            </a:r>
            <a:r>
              <a:rPr lang="en-US" sz="2000" dirty="0" err="1" smtClean="0"/>
              <a:t>una</a:t>
            </a:r>
            <a:r>
              <a:rPr lang="en-US" sz="2000" dirty="0" smtClean="0"/>
              <a:t> A en el </a:t>
            </a:r>
            <a:r>
              <a:rPr lang="en-US" sz="2000" dirty="0" err="1" smtClean="0"/>
              <a:t>examen</a:t>
            </a:r>
            <a:r>
              <a:rPr lang="en-US" sz="2000" dirty="0" smtClean="0"/>
              <a:t> me </a:t>
            </a:r>
            <a:r>
              <a:rPr lang="en-US" sz="2000" dirty="0" err="1" smtClean="0"/>
              <a:t>iría</a:t>
            </a:r>
            <a:r>
              <a:rPr lang="en-US" sz="2000" dirty="0" smtClean="0"/>
              <a:t> con </a:t>
            </a:r>
            <a:r>
              <a:rPr lang="en-US" sz="2000" dirty="0" err="1" smtClean="0"/>
              <a:t>Uds</a:t>
            </a:r>
            <a:r>
              <a:rPr lang="en-US" sz="2000" dirty="0" smtClean="0"/>
              <a:t>. De fiesta.</a:t>
            </a:r>
          </a:p>
          <a:p>
            <a:pPr marL="457200" indent="-457200">
              <a:buNone/>
            </a:pPr>
            <a:r>
              <a:rPr lang="en-US" sz="2000" dirty="0" smtClean="0"/>
              <a:t>     Si _______________(</a:t>
            </a:r>
            <a:r>
              <a:rPr lang="en-US" sz="2000" dirty="0" err="1" smtClean="0"/>
              <a:t>sacar</a:t>
            </a:r>
            <a:r>
              <a:rPr lang="en-US" sz="2000" dirty="0" smtClean="0"/>
              <a:t>) </a:t>
            </a:r>
            <a:r>
              <a:rPr lang="en-US" sz="2000" dirty="0" err="1" smtClean="0"/>
              <a:t>una</a:t>
            </a:r>
            <a:r>
              <a:rPr lang="en-US" sz="2000" dirty="0" smtClean="0"/>
              <a:t> A en el </a:t>
            </a:r>
            <a:r>
              <a:rPr lang="en-US" sz="2000" dirty="0" err="1" smtClean="0"/>
              <a:t>examen</a:t>
            </a:r>
            <a:r>
              <a:rPr lang="en-US" sz="2000" dirty="0" smtClean="0"/>
              <a:t> me </a:t>
            </a:r>
            <a:r>
              <a:rPr lang="en-US" sz="2000" dirty="0" err="1" smtClean="0"/>
              <a:t>habría</a:t>
            </a:r>
            <a:r>
              <a:rPr lang="en-US" sz="2000" dirty="0" smtClean="0"/>
              <a:t> </a:t>
            </a:r>
            <a:r>
              <a:rPr lang="en-US" sz="2000" dirty="0" err="1" smtClean="0"/>
              <a:t>ido</a:t>
            </a:r>
            <a:r>
              <a:rPr lang="en-US" sz="2000" dirty="0" smtClean="0"/>
              <a:t> con </a:t>
            </a:r>
            <a:r>
              <a:rPr lang="en-US" sz="2000" dirty="0" err="1" smtClean="0"/>
              <a:t>Uds</a:t>
            </a:r>
            <a:r>
              <a:rPr lang="en-US" sz="2000" dirty="0" smtClean="0"/>
              <a:t>. de fiesta. 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457200" indent="-457200">
              <a:buNone/>
            </a:pPr>
            <a:r>
              <a:rPr lang="en-US" sz="2000" dirty="0" smtClean="0"/>
              <a:t>3.  Si les </a:t>
            </a:r>
            <a:r>
              <a:rPr lang="en-US" sz="2000" dirty="0" err="1" smtClean="0"/>
              <a:t>dan</a:t>
            </a:r>
            <a:r>
              <a:rPr lang="en-US" sz="2000" dirty="0" smtClean="0"/>
              <a:t> el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 ____________ (</a:t>
            </a:r>
            <a:r>
              <a:rPr lang="en-US" sz="2000" dirty="0" err="1" smtClean="0"/>
              <a:t>mudarse</a:t>
            </a:r>
            <a:r>
              <a:rPr lang="en-US" sz="2000" dirty="0" smtClean="0"/>
              <a:t>) de </a:t>
            </a:r>
            <a:r>
              <a:rPr lang="en-US" sz="2000" dirty="0" err="1" smtClean="0"/>
              <a:t>apartamento</a:t>
            </a:r>
            <a:r>
              <a:rPr lang="en-US" sz="2000" dirty="0" smtClean="0"/>
              <a:t>.</a:t>
            </a:r>
          </a:p>
          <a:p>
            <a:pPr marL="457200" indent="-457200">
              <a:buNone/>
            </a:pPr>
            <a:r>
              <a:rPr lang="en-US" sz="2000" dirty="0" smtClean="0"/>
              <a:t>      Si les </a:t>
            </a:r>
            <a:r>
              <a:rPr lang="en-US" sz="2000" dirty="0" err="1" smtClean="0"/>
              <a:t>dieran</a:t>
            </a:r>
            <a:r>
              <a:rPr lang="en-US" sz="2000" dirty="0" smtClean="0"/>
              <a:t> el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 ______________ (</a:t>
            </a:r>
            <a:r>
              <a:rPr lang="en-US" sz="2000" dirty="0" err="1" smtClean="0"/>
              <a:t>mudarse</a:t>
            </a:r>
            <a:r>
              <a:rPr lang="en-US" sz="2000" dirty="0" smtClean="0"/>
              <a:t>) de </a:t>
            </a:r>
            <a:r>
              <a:rPr lang="en-US" sz="2000" dirty="0" err="1" smtClean="0"/>
              <a:t>apartamento</a:t>
            </a:r>
            <a:r>
              <a:rPr lang="en-US" sz="2000" dirty="0" smtClean="0"/>
              <a:t>.</a:t>
            </a:r>
          </a:p>
          <a:p>
            <a:pPr marL="457200" indent="-457200">
              <a:buNone/>
            </a:pPr>
            <a:r>
              <a:rPr lang="en-US" sz="2000" dirty="0" smtClean="0"/>
              <a:t>      Si les </a:t>
            </a:r>
            <a:r>
              <a:rPr lang="en-US" sz="2000" dirty="0" err="1" smtClean="0"/>
              <a:t>hubieran</a:t>
            </a:r>
            <a:r>
              <a:rPr lang="en-US" sz="2000" dirty="0" smtClean="0"/>
              <a:t> dado el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_____________ (</a:t>
            </a:r>
            <a:r>
              <a:rPr lang="en-US" sz="2000" dirty="0" err="1" smtClean="0"/>
              <a:t>mudado</a:t>
            </a:r>
            <a:r>
              <a:rPr lang="en-US" sz="2000" dirty="0" smtClean="0"/>
              <a:t>) de </a:t>
            </a:r>
            <a:r>
              <a:rPr lang="en-US" sz="2000" dirty="0" err="1" smtClean="0"/>
              <a:t>apartamento</a:t>
            </a:r>
            <a:r>
              <a:rPr lang="en-US" sz="2000" dirty="0" smtClean="0"/>
              <a:t>. 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457200" indent="-457200">
              <a:buAutoNum type="arabicPeriod" startAt="4"/>
            </a:pP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mujer</a:t>
            </a:r>
            <a:r>
              <a:rPr lang="en-US" sz="2000" dirty="0" smtClean="0"/>
              <a:t> se </a:t>
            </a:r>
            <a:r>
              <a:rPr lang="en-US" sz="2000" dirty="0" err="1" smtClean="0"/>
              <a:t>queja</a:t>
            </a:r>
            <a:r>
              <a:rPr lang="en-US" sz="2000" dirty="0" smtClean="0"/>
              <a:t> de </a:t>
            </a:r>
            <a:r>
              <a:rPr lang="en-US" sz="2000" dirty="0" err="1" smtClean="0"/>
              <a:t>su</a:t>
            </a:r>
            <a:r>
              <a:rPr lang="en-US" sz="2000" dirty="0" smtClean="0"/>
              <a:t> </a:t>
            </a:r>
            <a:r>
              <a:rPr lang="en-US" sz="2000" dirty="0" err="1" smtClean="0"/>
              <a:t>esposo</a:t>
            </a:r>
            <a:r>
              <a:rPr lang="en-US" sz="2000" dirty="0" smtClean="0"/>
              <a:t>. Completa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oraciones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utilizando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formas</a:t>
            </a:r>
            <a:r>
              <a:rPr lang="en-US" sz="2000" dirty="0" smtClean="0"/>
              <a:t> </a:t>
            </a:r>
            <a:r>
              <a:rPr lang="en-US" sz="2000" dirty="0" err="1" smtClean="0"/>
              <a:t>verbales</a:t>
            </a:r>
            <a:r>
              <a:rPr lang="en-US" sz="2000" dirty="0" smtClean="0"/>
              <a:t> </a:t>
            </a:r>
            <a:r>
              <a:rPr lang="en-US" sz="2000" dirty="0" err="1" smtClean="0"/>
              <a:t>apropiadas</a:t>
            </a:r>
            <a:r>
              <a:rPr lang="en-US" sz="2000" dirty="0" smtClean="0"/>
              <a:t>. </a:t>
            </a:r>
          </a:p>
          <a:p>
            <a:pPr marL="457200" indent="-457200">
              <a:buNone/>
            </a:pPr>
            <a:r>
              <a:rPr lang="en-US" sz="2000" dirty="0" smtClean="0"/>
              <a:t>	</a:t>
            </a:r>
            <a:r>
              <a:rPr lang="en-US" sz="2000" dirty="0" err="1" smtClean="0"/>
              <a:t>Trabaja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no ______________(</a:t>
            </a:r>
            <a:r>
              <a:rPr lang="en-US" sz="2000" dirty="0" err="1" smtClean="0"/>
              <a:t>tener</a:t>
            </a:r>
            <a:r>
              <a:rPr lang="en-US" sz="2000" dirty="0" smtClean="0"/>
              <a:t>)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esposa</a:t>
            </a:r>
            <a:r>
              <a:rPr lang="en-US" sz="2000" dirty="0" smtClean="0"/>
              <a:t> y </a:t>
            </a:r>
            <a:r>
              <a:rPr lang="en-US" sz="2000" dirty="0" err="1" smtClean="0"/>
              <a:t>unos</a:t>
            </a:r>
            <a:r>
              <a:rPr lang="en-US" sz="2000" dirty="0" smtClean="0"/>
              <a:t> </a:t>
            </a:r>
            <a:r>
              <a:rPr lang="en-US" sz="2000" dirty="0" err="1" smtClean="0"/>
              <a:t>hijos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lo </a:t>
            </a:r>
            <a:r>
              <a:rPr lang="en-US" sz="2000" dirty="0" err="1" smtClean="0"/>
              <a:t>esperan</a:t>
            </a:r>
            <a:r>
              <a:rPr lang="en-US" sz="2000" dirty="0" smtClean="0"/>
              <a:t> en la casa.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le </a:t>
            </a:r>
            <a:r>
              <a:rPr lang="en-US" sz="2000" dirty="0" err="1" smtClean="0"/>
              <a:t>hablo</a:t>
            </a:r>
            <a:r>
              <a:rPr lang="en-US" sz="2000" dirty="0" smtClean="0"/>
              <a:t> </a:t>
            </a:r>
            <a:r>
              <a:rPr lang="en-US" sz="2000" dirty="0" err="1" smtClean="0"/>
              <a:t>sobre</a:t>
            </a:r>
            <a:r>
              <a:rPr lang="en-US" sz="2000" dirty="0" smtClean="0"/>
              <a:t> </a:t>
            </a:r>
            <a:r>
              <a:rPr lang="en-US" sz="2000" dirty="0" err="1" smtClean="0"/>
              <a:t>esto</a:t>
            </a:r>
            <a:r>
              <a:rPr lang="en-US" sz="2000" dirty="0" smtClean="0"/>
              <a:t> me </a:t>
            </a:r>
            <a:r>
              <a:rPr lang="en-US" sz="2000" dirty="0" err="1" smtClean="0"/>
              <a:t>mira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yo</a:t>
            </a:r>
            <a:r>
              <a:rPr lang="en-US" sz="2000" dirty="0" smtClean="0"/>
              <a:t> _________ (</a:t>
            </a:r>
            <a:r>
              <a:rPr lang="en-US" sz="2000" dirty="0" err="1" smtClean="0"/>
              <a:t>tener</a:t>
            </a:r>
            <a:r>
              <a:rPr lang="en-US" sz="2000" dirty="0" smtClean="0"/>
              <a:t>) la culpa de </a:t>
            </a:r>
            <a:r>
              <a:rPr lang="en-US" sz="2000" dirty="0" err="1" smtClean="0"/>
              <a:t>todo</a:t>
            </a:r>
            <a:r>
              <a:rPr lang="en-US" sz="2000" dirty="0" smtClean="0"/>
              <a:t>. Ayer </a:t>
            </a:r>
            <a:r>
              <a:rPr lang="en-US" sz="2000" dirty="0" err="1" smtClean="0"/>
              <a:t>estábamos</a:t>
            </a:r>
            <a:r>
              <a:rPr lang="en-US" sz="2000" dirty="0" smtClean="0"/>
              <a:t> </a:t>
            </a:r>
            <a:r>
              <a:rPr lang="en-US" sz="2000" dirty="0" err="1" smtClean="0"/>
              <a:t>cenando</a:t>
            </a:r>
            <a:r>
              <a:rPr lang="en-US" sz="2000" dirty="0" smtClean="0"/>
              <a:t>, lo </a:t>
            </a:r>
            <a:r>
              <a:rPr lang="en-US" sz="2000" dirty="0" err="1" smtClean="0"/>
              <a:t>llamaron</a:t>
            </a:r>
            <a:r>
              <a:rPr lang="en-US" sz="2000" dirty="0" smtClean="0"/>
              <a:t> del </a:t>
            </a:r>
            <a:r>
              <a:rPr lang="en-US" sz="2000" dirty="0" err="1" smtClean="0"/>
              <a:t>trabajo</a:t>
            </a:r>
            <a:r>
              <a:rPr lang="en-US" sz="2000" dirty="0" smtClean="0"/>
              <a:t> y </a:t>
            </a:r>
            <a:r>
              <a:rPr lang="en-US" sz="2000" dirty="0" err="1" smtClean="0"/>
              <a:t>salió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lo ____________ (</a:t>
            </a:r>
            <a:r>
              <a:rPr lang="en-US" sz="2000" dirty="0" err="1" smtClean="0"/>
              <a:t>llamar</a:t>
            </a:r>
            <a:r>
              <a:rPr lang="en-US" sz="2000" dirty="0" smtClean="0"/>
              <a:t>) el </a:t>
            </a:r>
            <a:r>
              <a:rPr lang="en-US" sz="2000" dirty="0" err="1" smtClean="0"/>
              <a:t>presidente</a:t>
            </a:r>
            <a:r>
              <a:rPr lang="en-US" sz="2000" dirty="0" smtClean="0"/>
              <a:t> de la </a:t>
            </a:r>
            <a:r>
              <a:rPr lang="en-US" sz="2000" dirty="0" err="1" smtClean="0"/>
              <a:t>república</a:t>
            </a:r>
            <a:r>
              <a:rPr lang="en-US" sz="2000" dirty="0" smtClean="0"/>
              <a:t>. 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457200" indent="-457200">
              <a:buNone/>
            </a:pPr>
            <a:r>
              <a:rPr lang="en-US" sz="2000" dirty="0" smtClean="0"/>
              <a:t>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5400000">
            <a:off x="4724400" y="2438400"/>
            <a:ext cx="381000" cy="8458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6248400"/>
            <a:ext cx="4648200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86400" y="3429000"/>
            <a:ext cx="3657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Actividad</a:t>
            </a:r>
            <a:r>
              <a:rPr lang="en-US" b="1" dirty="0" smtClean="0"/>
              <a:t> 11</a:t>
            </a:r>
          </a:p>
          <a:p>
            <a:r>
              <a:rPr lang="en-US" dirty="0" smtClean="0"/>
              <a:t>La </a:t>
            </a:r>
            <a:r>
              <a:rPr lang="en-US" dirty="0" err="1" smtClean="0"/>
              <a:t>policía</a:t>
            </a:r>
            <a:r>
              <a:rPr lang="en-US" dirty="0" smtClean="0"/>
              <a:t> </a:t>
            </a:r>
            <a:r>
              <a:rPr lang="en-US" dirty="0" err="1" smtClean="0"/>
              <a:t>encontró</a:t>
            </a:r>
            <a:r>
              <a:rPr lang="en-US" dirty="0" smtClean="0"/>
              <a:t> a un criminal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huía</a:t>
            </a:r>
            <a:r>
              <a:rPr lang="en-US" dirty="0" smtClean="0"/>
              <a:t> de la </a:t>
            </a:r>
            <a:r>
              <a:rPr lang="en-US" dirty="0" err="1" smtClean="0"/>
              <a:t>justicia</a:t>
            </a:r>
            <a:r>
              <a:rPr lang="en-US" dirty="0" smtClean="0"/>
              <a:t>. Completa la </a:t>
            </a:r>
            <a:r>
              <a:rPr lang="en-US" dirty="0" err="1" smtClean="0"/>
              <a:t>información</a:t>
            </a:r>
            <a:r>
              <a:rPr lang="en-US" dirty="0" smtClean="0"/>
              <a:t> con el </a:t>
            </a:r>
            <a:r>
              <a:rPr lang="en-US" dirty="0" err="1" smtClean="0"/>
              <a:t>perfil</a:t>
            </a:r>
            <a:r>
              <a:rPr lang="en-US" dirty="0" smtClean="0"/>
              <a:t> del hombre al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buscaban</a:t>
            </a:r>
            <a:r>
              <a:rPr lang="en-US" dirty="0" smtClean="0"/>
              <a:t>. 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Buscaban</a:t>
            </a:r>
            <a:r>
              <a:rPr lang="en-US" dirty="0" smtClean="0"/>
              <a:t> a un hombre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hubiera</a:t>
            </a:r>
            <a:r>
              <a:rPr lang="en-US" dirty="0" smtClean="0"/>
              <a:t>____________________.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Buscaban</a:t>
            </a:r>
            <a:r>
              <a:rPr lang="en-US" dirty="0" smtClean="0"/>
              <a:t> a un hombre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hubiera</a:t>
            </a:r>
            <a:r>
              <a:rPr lang="en-US" dirty="0" smtClean="0"/>
              <a:t>____________________.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Buscaban</a:t>
            </a:r>
            <a:r>
              <a:rPr lang="en-US" dirty="0" smtClean="0"/>
              <a:t> a un hombre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hubiera</a:t>
            </a:r>
            <a:r>
              <a:rPr lang="en-US" dirty="0" smtClean="0"/>
              <a:t>____________________.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26940" t="13542" r="30893" b="12500"/>
          <a:stretch>
            <a:fillRect/>
          </a:stretch>
        </p:blipFill>
        <p:spPr bwMode="auto">
          <a:xfrm>
            <a:off x="762000" y="0"/>
            <a:ext cx="46482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l="26531" t="16980" r="30612" b="40762"/>
          <a:stretch>
            <a:fillRect/>
          </a:stretch>
        </p:blipFill>
        <p:spPr bwMode="auto">
          <a:xfrm>
            <a:off x="5410200" y="0"/>
            <a:ext cx="373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0"/>
            <a:ext cx="8458200" cy="6858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12</a:t>
            </a:r>
          </a:p>
          <a:p>
            <a:pPr marL="0" indent="0">
              <a:buNone/>
            </a:pPr>
            <a:r>
              <a:rPr lang="en-US" sz="2000" dirty="0" smtClean="0"/>
              <a:t>Martín, un </a:t>
            </a:r>
            <a:r>
              <a:rPr lang="en-US" sz="2000" dirty="0" err="1" smtClean="0"/>
              <a:t>joven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había</a:t>
            </a:r>
            <a:r>
              <a:rPr lang="en-US" sz="2000" dirty="0" smtClean="0"/>
              <a:t> </a:t>
            </a:r>
            <a:r>
              <a:rPr lang="en-US" sz="2000" dirty="0" err="1" smtClean="0"/>
              <a:t>sido</a:t>
            </a:r>
            <a:r>
              <a:rPr lang="en-US" sz="2000" dirty="0" smtClean="0"/>
              <a:t> </a:t>
            </a:r>
            <a:r>
              <a:rPr lang="en-US" sz="2000" dirty="0" err="1" smtClean="0"/>
              <a:t>acusado</a:t>
            </a:r>
            <a:r>
              <a:rPr lang="en-US" sz="2000" dirty="0" smtClean="0"/>
              <a:t> </a:t>
            </a:r>
            <a:r>
              <a:rPr lang="en-US" sz="2000" dirty="0" err="1" smtClean="0"/>
              <a:t>injustamente</a:t>
            </a:r>
            <a:r>
              <a:rPr lang="en-US" sz="2000" dirty="0" smtClean="0"/>
              <a:t> de un </a:t>
            </a:r>
            <a:r>
              <a:rPr lang="en-US" sz="2000" dirty="0" err="1" smtClean="0"/>
              <a:t>crimen</a:t>
            </a:r>
            <a:r>
              <a:rPr lang="en-US" sz="2000" dirty="0" smtClean="0"/>
              <a:t> </a:t>
            </a:r>
            <a:r>
              <a:rPr lang="en-US" sz="2000" dirty="0" err="1" smtClean="0"/>
              <a:t>acaba</a:t>
            </a:r>
            <a:r>
              <a:rPr lang="en-US" sz="2000" dirty="0" smtClean="0"/>
              <a:t> de </a:t>
            </a:r>
            <a:r>
              <a:rPr lang="en-US" sz="2000" dirty="0" err="1" smtClean="0"/>
              <a:t>salir</a:t>
            </a:r>
            <a:r>
              <a:rPr lang="en-US" sz="2000" dirty="0" smtClean="0"/>
              <a:t> de la </a:t>
            </a:r>
            <a:r>
              <a:rPr lang="en-US" sz="2000" dirty="0" err="1" smtClean="0"/>
              <a:t>cárcel</a:t>
            </a:r>
            <a:r>
              <a:rPr lang="en-US" sz="2000" dirty="0" smtClean="0"/>
              <a:t> al ser </a:t>
            </a:r>
            <a:r>
              <a:rPr lang="en-US" sz="2000" dirty="0" err="1" smtClean="0"/>
              <a:t>declarado</a:t>
            </a:r>
            <a:r>
              <a:rPr lang="en-US" sz="2000" dirty="0" smtClean="0"/>
              <a:t> </a:t>
            </a:r>
            <a:r>
              <a:rPr lang="en-US" sz="2000" dirty="0" err="1" smtClean="0"/>
              <a:t>inocente</a:t>
            </a:r>
            <a:r>
              <a:rPr lang="en-US" sz="2000" dirty="0" smtClean="0"/>
              <a:t>. Completa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frases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describen</a:t>
            </a:r>
            <a:r>
              <a:rPr lang="en-US" sz="2000" dirty="0" smtClean="0"/>
              <a:t> lo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sucedió</a:t>
            </a:r>
            <a:r>
              <a:rPr lang="en-US" sz="2000" dirty="0" smtClean="0"/>
              <a:t>. </a:t>
            </a:r>
            <a:r>
              <a:rPr lang="en-US" sz="2000" dirty="0" err="1" smtClean="0"/>
              <a:t>Utiliza</a:t>
            </a:r>
            <a:r>
              <a:rPr lang="en-US" sz="2000" dirty="0" smtClean="0"/>
              <a:t> el </a:t>
            </a:r>
            <a:r>
              <a:rPr lang="en-US" sz="2000" i="1" dirty="0" err="1" smtClean="0"/>
              <a:t>pluscuamperfecto</a:t>
            </a:r>
            <a:r>
              <a:rPr lang="en-US" sz="2000" i="1" dirty="0" smtClean="0"/>
              <a:t> de </a:t>
            </a:r>
            <a:r>
              <a:rPr lang="en-US" sz="2000" i="1" dirty="0" err="1" smtClean="0"/>
              <a:t>subjuntivo</a:t>
            </a:r>
            <a:r>
              <a:rPr lang="en-US" sz="2000" i="1" dirty="0" smtClean="0"/>
              <a:t>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Martín </a:t>
            </a:r>
            <a:r>
              <a:rPr lang="en-US" sz="2000" dirty="0" err="1" smtClean="0"/>
              <a:t>estaba</a:t>
            </a:r>
            <a:r>
              <a:rPr lang="en-US" sz="2000" dirty="0" smtClean="0"/>
              <a:t> </a:t>
            </a:r>
            <a:r>
              <a:rPr lang="en-US" sz="2000" dirty="0" err="1" smtClean="0"/>
              <a:t>contentísimo</a:t>
            </a:r>
            <a:r>
              <a:rPr lang="en-US" sz="2000" dirty="0" smtClean="0"/>
              <a:t> de </a:t>
            </a:r>
            <a:r>
              <a:rPr lang="en-US" sz="2000" dirty="0" err="1" smtClean="0"/>
              <a:t>que</a:t>
            </a:r>
            <a:r>
              <a:rPr lang="en-US" sz="2000" dirty="0" smtClean="0"/>
              <a:t> la </a:t>
            </a:r>
            <a:r>
              <a:rPr lang="en-US" sz="2000" dirty="0" err="1" smtClean="0"/>
              <a:t>juez</a:t>
            </a:r>
            <a:r>
              <a:rPr lang="en-US" sz="2000" dirty="0" smtClean="0"/>
              <a:t> le ________________ (</a:t>
            </a:r>
            <a:r>
              <a:rPr lang="en-US" sz="2000" dirty="0" err="1" smtClean="0"/>
              <a:t>dar</a:t>
            </a:r>
            <a:r>
              <a:rPr lang="en-US" sz="2000" dirty="0" smtClean="0"/>
              <a:t>) la </a:t>
            </a:r>
            <a:r>
              <a:rPr lang="en-US" sz="2000" dirty="0" err="1" smtClean="0"/>
              <a:t>orden</a:t>
            </a:r>
            <a:r>
              <a:rPr lang="en-US" sz="2000" dirty="0" smtClean="0"/>
              <a:t> de </a:t>
            </a:r>
            <a:r>
              <a:rPr lang="en-US" sz="2000" dirty="0" err="1" smtClean="0"/>
              <a:t>libertad</a:t>
            </a:r>
            <a:r>
              <a:rPr lang="en-US" sz="2000" dirty="0" smtClean="0"/>
              <a:t>. 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El </a:t>
            </a:r>
            <a:r>
              <a:rPr lang="en-US" sz="2000" dirty="0" err="1" smtClean="0"/>
              <a:t>habría</a:t>
            </a:r>
            <a:r>
              <a:rPr lang="en-US" sz="2000" dirty="0" smtClean="0"/>
              <a:t> </a:t>
            </a:r>
            <a:r>
              <a:rPr lang="en-US" sz="2000" dirty="0" err="1" smtClean="0"/>
              <a:t>querido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la </a:t>
            </a:r>
            <a:r>
              <a:rPr lang="en-US" sz="2000" dirty="0" err="1" smtClean="0"/>
              <a:t>policía</a:t>
            </a:r>
            <a:r>
              <a:rPr lang="en-US" sz="2000" dirty="0" smtClean="0"/>
              <a:t> _________________ (</a:t>
            </a:r>
            <a:r>
              <a:rPr lang="en-US" sz="2000" dirty="0" err="1" smtClean="0"/>
              <a:t>capturar</a:t>
            </a:r>
            <a:r>
              <a:rPr lang="en-US" sz="2000" dirty="0" smtClean="0"/>
              <a:t>) al </a:t>
            </a:r>
            <a:r>
              <a:rPr lang="en-US" sz="2000" dirty="0" err="1" smtClean="0"/>
              <a:t>verdadero</a:t>
            </a:r>
            <a:r>
              <a:rPr lang="en-US" sz="2000" dirty="0" smtClean="0"/>
              <a:t> culpable de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crimen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Los </a:t>
            </a:r>
            <a:r>
              <a:rPr lang="en-US" sz="2000" dirty="0" err="1" smtClean="0"/>
              <a:t>abogados</a:t>
            </a:r>
            <a:r>
              <a:rPr lang="en-US" sz="2000" dirty="0" smtClean="0"/>
              <a:t> no </a:t>
            </a:r>
            <a:r>
              <a:rPr lang="en-US" sz="2000" dirty="0" err="1" smtClean="0"/>
              <a:t>podían</a:t>
            </a:r>
            <a:r>
              <a:rPr lang="en-US" sz="2000" dirty="0" smtClean="0"/>
              <a:t> </a:t>
            </a:r>
            <a:r>
              <a:rPr lang="en-US" sz="2000" dirty="0" err="1" smtClean="0"/>
              <a:t>creer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finalmente</a:t>
            </a:r>
            <a:r>
              <a:rPr lang="en-US" sz="2000" dirty="0" smtClean="0"/>
              <a:t> Martín _______________ (ser) </a:t>
            </a:r>
            <a:r>
              <a:rPr lang="en-US" sz="2000" dirty="0" err="1" smtClean="0"/>
              <a:t>declarado</a:t>
            </a:r>
            <a:r>
              <a:rPr lang="en-US" sz="2000" dirty="0" smtClean="0"/>
              <a:t> </a:t>
            </a:r>
            <a:r>
              <a:rPr lang="en-US" sz="2000" dirty="0" err="1" smtClean="0"/>
              <a:t>inocente</a:t>
            </a:r>
            <a:r>
              <a:rPr lang="en-US" sz="2000" dirty="0" smtClean="0"/>
              <a:t>. 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La </a:t>
            </a:r>
            <a:r>
              <a:rPr lang="en-US" sz="2000" dirty="0" err="1" smtClean="0"/>
              <a:t>madre</a:t>
            </a:r>
            <a:r>
              <a:rPr lang="en-US" sz="2000" dirty="0" smtClean="0"/>
              <a:t> de Martín </a:t>
            </a:r>
            <a:r>
              <a:rPr lang="en-US" sz="2000" dirty="0" err="1" smtClean="0"/>
              <a:t>habría</a:t>
            </a:r>
            <a:r>
              <a:rPr lang="en-US" sz="2000" dirty="0" smtClean="0"/>
              <a:t> </a:t>
            </a:r>
            <a:r>
              <a:rPr lang="en-US" sz="2000" dirty="0" err="1" smtClean="0"/>
              <a:t>preferido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su</a:t>
            </a:r>
            <a:r>
              <a:rPr lang="en-US" sz="2000" dirty="0" smtClean="0"/>
              <a:t> </a:t>
            </a:r>
            <a:r>
              <a:rPr lang="en-US" sz="2000" dirty="0" err="1" smtClean="0"/>
              <a:t>hijo</a:t>
            </a:r>
            <a:r>
              <a:rPr lang="en-US" sz="2000" dirty="0" smtClean="0"/>
              <a:t> ______________ (</a:t>
            </a:r>
            <a:r>
              <a:rPr lang="en-US" sz="2000" dirty="0" err="1" smtClean="0"/>
              <a:t>ir</a:t>
            </a:r>
            <a:r>
              <a:rPr lang="en-US" sz="2000" dirty="0" smtClean="0"/>
              <a:t>) a </a:t>
            </a:r>
            <a:r>
              <a:rPr lang="en-US" sz="2000" dirty="0" err="1" smtClean="0"/>
              <a:t>quedarse</a:t>
            </a:r>
            <a:r>
              <a:rPr lang="en-US" sz="2000" dirty="0" smtClean="0"/>
              <a:t> a </a:t>
            </a:r>
            <a:r>
              <a:rPr lang="en-US" sz="2000" dirty="0" err="1" smtClean="0"/>
              <a:t>su</a:t>
            </a:r>
            <a:r>
              <a:rPr lang="en-US" sz="2000" dirty="0" smtClean="0"/>
              <a:t> casa, </a:t>
            </a:r>
            <a:r>
              <a:rPr lang="en-US" sz="2000" dirty="0" err="1" smtClean="0"/>
              <a:t>pero</a:t>
            </a:r>
            <a:r>
              <a:rPr lang="en-US" sz="2000" dirty="0" smtClean="0"/>
              <a:t> el </a:t>
            </a:r>
            <a:r>
              <a:rPr lang="en-US" sz="2000" dirty="0" err="1" smtClean="0"/>
              <a:t>decidió</a:t>
            </a:r>
            <a:r>
              <a:rPr lang="en-US" sz="2000" dirty="0" smtClean="0"/>
              <a:t> </a:t>
            </a:r>
            <a:r>
              <a:rPr lang="en-US" sz="2000" dirty="0" err="1" smtClean="0"/>
              <a:t>quedarse</a:t>
            </a:r>
            <a:r>
              <a:rPr lang="en-US" sz="2000" dirty="0" smtClean="0"/>
              <a:t> en la casa de </a:t>
            </a:r>
            <a:r>
              <a:rPr lang="en-US" sz="2000" dirty="0" err="1" smtClean="0"/>
              <a:t>su</a:t>
            </a:r>
            <a:r>
              <a:rPr lang="en-US" sz="2000" dirty="0" smtClean="0"/>
              <a:t> </a:t>
            </a:r>
            <a:r>
              <a:rPr lang="en-US" sz="2000" dirty="0" err="1" smtClean="0"/>
              <a:t>hermano</a:t>
            </a:r>
            <a:r>
              <a:rPr lang="en-US" sz="2000" dirty="0" smtClean="0"/>
              <a:t>. </a:t>
            </a:r>
          </a:p>
          <a:p>
            <a:pPr marL="457200" indent="-457200">
              <a:buAutoNum type="arabicPeriod"/>
            </a:pPr>
            <a:r>
              <a:rPr lang="en-US" sz="2000" dirty="0" err="1" smtClean="0"/>
              <a:t>Cuando</a:t>
            </a:r>
            <a:r>
              <a:rPr lang="en-US" sz="2000" dirty="0" smtClean="0"/>
              <a:t> les </a:t>
            </a:r>
            <a:r>
              <a:rPr lang="en-US" sz="2000" dirty="0" err="1" smtClean="0"/>
              <a:t>preguntaron</a:t>
            </a:r>
            <a:r>
              <a:rPr lang="en-US" sz="2000" dirty="0" smtClean="0"/>
              <a:t> </a:t>
            </a:r>
            <a:r>
              <a:rPr lang="en-US" sz="2000" dirty="0" err="1" smtClean="0"/>
              <a:t>por</a:t>
            </a:r>
            <a:r>
              <a:rPr lang="en-US" sz="2000" dirty="0" smtClean="0"/>
              <a:t> el </a:t>
            </a:r>
            <a:r>
              <a:rPr lang="en-US" sz="2000" dirty="0" err="1" smtClean="0"/>
              <a:t>verdadero</a:t>
            </a:r>
            <a:r>
              <a:rPr lang="en-US" sz="2000" dirty="0" smtClean="0"/>
              <a:t> culpable, los </a:t>
            </a:r>
            <a:r>
              <a:rPr lang="en-US" sz="2000" dirty="0" err="1" smtClean="0"/>
              <a:t>policías</a:t>
            </a:r>
            <a:r>
              <a:rPr lang="en-US" sz="2000" dirty="0" smtClean="0"/>
              <a:t> </a:t>
            </a:r>
            <a:r>
              <a:rPr lang="en-US" sz="2000" dirty="0" err="1" smtClean="0"/>
              <a:t>declaron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buscaban</a:t>
            </a:r>
            <a:r>
              <a:rPr lang="en-US" sz="2000" dirty="0" smtClean="0"/>
              <a:t> a un hombre </a:t>
            </a:r>
            <a:r>
              <a:rPr lang="en-US" sz="2000" dirty="0" err="1" smtClean="0"/>
              <a:t>que</a:t>
            </a:r>
            <a:r>
              <a:rPr lang="en-US" sz="2000" dirty="0" smtClean="0"/>
              <a:t> ______________ (</a:t>
            </a:r>
            <a:r>
              <a:rPr lang="en-US" sz="2000" dirty="0" err="1" smtClean="0"/>
              <a:t>trabajar</a:t>
            </a:r>
            <a:r>
              <a:rPr lang="en-US" sz="2000" dirty="0" smtClean="0"/>
              <a:t>)  en la </a:t>
            </a:r>
            <a:r>
              <a:rPr lang="en-US" sz="2000" dirty="0" err="1" smtClean="0"/>
              <a:t>misma</a:t>
            </a:r>
            <a:r>
              <a:rPr lang="en-US" sz="2000" dirty="0" smtClean="0"/>
              <a:t> </a:t>
            </a:r>
            <a:r>
              <a:rPr lang="en-US" sz="2000" dirty="0" err="1" smtClean="0"/>
              <a:t>compañía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Martín. 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Martín </a:t>
            </a:r>
            <a:r>
              <a:rPr lang="en-US" sz="2000" dirty="0" err="1" smtClean="0"/>
              <a:t>estaba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feliz</a:t>
            </a:r>
            <a:r>
              <a:rPr lang="en-US" sz="2000" dirty="0" smtClean="0"/>
              <a:t> de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su</a:t>
            </a:r>
            <a:r>
              <a:rPr lang="en-US" sz="2000" dirty="0" smtClean="0"/>
              <a:t> </a:t>
            </a:r>
            <a:r>
              <a:rPr lang="en-US" sz="2000" dirty="0" err="1" smtClean="0"/>
              <a:t>familia</a:t>
            </a:r>
            <a:r>
              <a:rPr lang="en-US" sz="2000" dirty="0" smtClean="0"/>
              <a:t> </a:t>
            </a:r>
            <a:r>
              <a:rPr lang="en-US" sz="2000" dirty="0" err="1" smtClean="0"/>
              <a:t>nunca</a:t>
            </a:r>
            <a:r>
              <a:rPr lang="en-US" sz="2000" dirty="0" smtClean="0"/>
              <a:t> ________________ (</a:t>
            </a:r>
            <a:r>
              <a:rPr lang="en-US" sz="2000" dirty="0" err="1" smtClean="0"/>
              <a:t>dejar</a:t>
            </a:r>
            <a:r>
              <a:rPr lang="en-US" sz="2000" dirty="0" smtClean="0"/>
              <a:t>) de </a:t>
            </a:r>
            <a:r>
              <a:rPr lang="en-US" sz="2000" dirty="0" err="1" smtClean="0"/>
              <a:t>insistir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lo </a:t>
            </a:r>
            <a:r>
              <a:rPr lang="en-US" sz="2000" dirty="0" err="1" smtClean="0"/>
              <a:t>dejaran</a:t>
            </a:r>
            <a:r>
              <a:rPr lang="en-US" sz="2000" dirty="0" smtClean="0"/>
              <a:t> en </a:t>
            </a:r>
            <a:r>
              <a:rPr lang="en-US" sz="2000" dirty="0" err="1" smtClean="0"/>
              <a:t>libertad</a:t>
            </a:r>
            <a:r>
              <a:rPr lang="en-US" sz="2000" dirty="0" smtClean="0"/>
              <a:t>. </a:t>
            </a:r>
          </a:p>
          <a:p>
            <a:pPr marL="457200" indent="-457200">
              <a:buAutoNum type="arabicPeriod"/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5400000">
            <a:off x="4572000" y="2286000"/>
            <a:ext cx="685800" cy="84582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0"/>
            <a:ext cx="3657600" cy="6858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13</a:t>
            </a:r>
          </a:p>
          <a:p>
            <a:pPr marL="0" indent="0">
              <a:buNone/>
            </a:pPr>
            <a:r>
              <a:rPr lang="en-US" sz="2000" dirty="0" smtClean="0"/>
              <a:t>Aurora ha </a:t>
            </a:r>
            <a:r>
              <a:rPr lang="en-US" sz="2000" dirty="0" err="1" smtClean="0"/>
              <a:t>sido</a:t>
            </a:r>
            <a:r>
              <a:rPr lang="en-US" sz="2000" dirty="0" smtClean="0"/>
              <a:t> </a:t>
            </a:r>
            <a:r>
              <a:rPr lang="en-US" sz="2000" dirty="0" err="1" smtClean="0"/>
              <a:t>implicada</a:t>
            </a:r>
            <a:r>
              <a:rPr lang="en-US" sz="2000" dirty="0" smtClean="0"/>
              <a:t> en el </a:t>
            </a:r>
            <a:r>
              <a:rPr lang="en-US" sz="2000" dirty="0" err="1" smtClean="0"/>
              <a:t>robo</a:t>
            </a:r>
            <a:r>
              <a:rPr lang="en-US" sz="2000" dirty="0" smtClean="0"/>
              <a:t> de </a:t>
            </a:r>
            <a:r>
              <a:rPr lang="en-US" sz="2000" dirty="0" err="1" smtClean="0"/>
              <a:t>unos</a:t>
            </a:r>
            <a:r>
              <a:rPr lang="en-US" sz="2000" dirty="0" smtClean="0"/>
              <a:t>  </a:t>
            </a:r>
            <a:r>
              <a:rPr lang="en-US" sz="2000" dirty="0" err="1" smtClean="0"/>
              <a:t>datos</a:t>
            </a:r>
            <a:r>
              <a:rPr lang="en-US" sz="2000" dirty="0" smtClean="0"/>
              <a:t> </a:t>
            </a:r>
            <a:r>
              <a:rPr lang="en-US" sz="2000" dirty="0" err="1" smtClean="0"/>
              <a:t>confidenciales</a:t>
            </a:r>
            <a:r>
              <a:rPr lang="en-US" sz="2000" dirty="0" smtClean="0"/>
              <a:t> de </a:t>
            </a:r>
            <a:r>
              <a:rPr lang="en-US" sz="2000" dirty="0" err="1" smtClean="0"/>
              <a:t>su</a:t>
            </a:r>
            <a:r>
              <a:rPr lang="en-US" sz="2000" dirty="0" smtClean="0"/>
              <a:t> </a:t>
            </a:r>
            <a:r>
              <a:rPr lang="en-US" sz="2000" dirty="0" err="1" smtClean="0"/>
              <a:t>empresa</a:t>
            </a:r>
            <a:r>
              <a:rPr lang="en-US" sz="2000" dirty="0" smtClean="0"/>
              <a:t>. Completa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respuestas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Aurora les </a:t>
            </a:r>
            <a:r>
              <a:rPr lang="en-US" sz="2000" dirty="0" err="1" smtClean="0"/>
              <a:t>da</a:t>
            </a:r>
            <a:r>
              <a:rPr lang="en-US" sz="2000" dirty="0" smtClean="0"/>
              <a:t> a los detectives.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Detective: </a:t>
            </a:r>
            <a:r>
              <a:rPr lang="en-US" sz="2000" dirty="0" err="1" smtClean="0"/>
              <a:t>Usted</a:t>
            </a:r>
            <a:r>
              <a:rPr lang="en-US" sz="2000" dirty="0" smtClean="0"/>
              <a:t> </a:t>
            </a:r>
            <a:r>
              <a:rPr lang="en-US" sz="2000" dirty="0" err="1" smtClean="0"/>
              <a:t>tenía</a:t>
            </a:r>
            <a:r>
              <a:rPr lang="en-US" sz="2000" dirty="0" smtClean="0"/>
              <a:t> </a:t>
            </a:r>
            <a:r>
              <a:rPr lang="en-US" sz="2000" dirty="0" err="1" smtClean="0"/>
              <a:t>acceso</a:t>
            </a:r>
            <a:r>
              <a:rPr lang="en-US" sz="2000" dirty="0" smtClean="0"/>
              <a:t> a la </a:t>
            </a:r>
            <a:r>
              <a:rPr lang="en-US" sz="2000" dirty="0" err="1" smtClean="0"/>
              <a:t>oficina</a:t>
            </a:r>
            <a:r>
              <a:rPr lang="en-US" sz="2000" dirty="0" smtClean="0"/>
              <a:t> </a:t>
            </a:r>
            <a:r>
              <a:rPr lang="en-US" sz="2000" dirty="0" err="1" smtClean="0"/>
              <a:t>donde</a:t>
            </a:r>
            <a:r>
              <a:rPr lang="en-US" sz="2000" dirty="0" smtClean="0"/>
              <a:t> se </a:t>
            </a:r>
            <a:r>
              <a:rPr lang="en-US" sz="2000" dirty="0" err="1" smtClean="0"/>
              <a:t>guardaban</a:t>
            </a:r>
            <a:r>
              <a:rPr lang="en-US" sz="2000" dirty="0" smtClean="0"/>
              <a:t> los </a:t>
            </a:r>
            <a:r>
              <a:rPr lang="en-US" sz="2000" dirty="0" err="1" smtClean="0"/>
              <a:t>datos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/>
              <a:t>Aurora: Si, </a:t>
            </a:r>
            <a:r>
              <a:rPr lang="en-US" sz="2000" i="1" dirty="0" err="1" smtClean="0"/>
              <a:t>pero</a:t>
            </a:r>
            <a:r>
              <a:rPr lang="en-US" sz="2000" dirty="0" smtClean="0"/>
              <a:t>______________.</a:t>
            </a:r>
          </a:p>
          <a:p>
            <a:pPr marL="0" indent="0">
              <a:buNone/>
            </a:pPr>
            <a:r>
              <a:rPr lang="en-US" sz="2000" dirty="0" smtClean="0"/>
              <a:t>Detective: </a:t>
            </a:r>
            <a:r>
              <a:rPr lang="en-US" sz="2000" dirty="0" err="1" smtClean="0"/>
              <a:t>Usted</a:t>
            </a:r>
            <a:r>
              <a:rPr lang="en-US" sz="2000" dirty="0" smtClean="0"/>
              <a:t> </a:t>
            </a:r>
            <a:r>
              <a:rPr lang="en-US" sz="2000" dirty="0" err="1" smtClean="0"/>
              <a:t>fue</a:t>
            </a:r>
            <a:r>
              <a:rPr lang="en-US" sz="2000" dirty="0" smtClean="0"/>
              <a:t> en la </a:t>
            </a:r>
            <a:r>
              <a:rPr lang="en-US" sz="2000" dirty="0" err="1" smtClean="0"/>
              <a:t>mañana</a:t>
            </a:r>
            <a:r>
              <a:rPr lang="en-US" sz="2000" dirty="0" smtClean="0"/>
              <a:t> a la </a:t>
            </a:r>
            <a:r>
              <a:rPr lang="en-US" sz="2000" dirty="0" err="1" smtClean="0"/>
              <a:t>oficina</a:t>
            </a:r>
            <a:r>
              <a:rPr lang="en-US" sz="2000" dirty="0" smtClean="0"/>
              <a:t> de Dario, el principal </a:t>
            </a:r>
            <a:r>
              <a:rPr lang="en-US" sz="2000" dirty="0" err="1" smtClean="0"/>
              <a:t>sospechoso</a:t>
            </a:r>
            <a:r>
              <a:rPr lang="en-US" sz="2000" dirty="0" smtClean="0"/>
              <a:t> del </a:t>
            </a:r>
            <a:r>
              <a:rPr lang="en-US" sz="2000" dirty="0" err="1" smtClean="0"/>
              <a:t>robo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/>
              <a:t>Aurora: </a:t>
            </a:r>
            <a:r>
              <a:rPr lang="en-US" sz="2000" dirty="0" err="1" smtClean="0"/>
              <a:t>Sí</a:t>
            </a:r>
            <a:r>
              <a:rPr lang="en-US" sz="2000" dirty="0" smtClean="0"/>
              <a:t>, </a:t>
            </a:r>
            <a:r>
              <a:rPr lang="en-US" sz="2000" i="1" dirty="0" err="1" smtClean="0"/>
              <a:t>pero</a:t>
            </a:r>
            <a:r>
              <a:rPr lang="en-US" sz="2000" dirty="0" smtClean="0"/>
              <a:t>______________</a:t>
            </a:r>
          </a:p>
          <a:p>
            <a:pPr marL="0" indent="0">
              <a:buNone/>
            </a:pPr>
            <a:r>
              <a:rPr lang="en-US" sz="2000" dirty="0" smtClean="0"/>
              <a:t>Detective: </a:t>
            </a:r>
            <a:r>
              <a:rPr lang="en-US" sz="2000" dirty="0" err="1" smtClean="0"/>
              <a:t>Usted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amiga</a:t>
            </a:r>
            <a:r>
              <a:rPr lang="en-US" sz="2000" dirty="0" smtClean="0"/>
              <a:t> de </a:t>
            </a:r>
            <a:r>
              <a:rPr lang="en-US" sz="2000" dirty="0" err="1" smtClean="0"/>
              <a:t>Darío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/>
              <a:t>Aurora: No, </a:t>
            </a:r>
            <a:r>
              <a:rPr lang="en-US" sz="2000" dirty="0" err="1" smtClean="0"/>
              <a:t>yo</a:t>
            </a:r>
            <a:r>
              <a:rPr lang="en-US" sz="2000" dirty="0" smtClean="0"/>
              <a:t> no soy </a:t>
            </a:r>
            <a:r>
              <a:rPr lang="en-US" sz="2000" dirty="0" err="1" smtClean="0"/>
              <a:t>amiga</a:t>
            </a:r>
            <a:r>
              <a:rPr lang="en-US" sz="2000" dirty="0" smtClean="0"/>
              <a:t> de </a:t>
            </a:r>
            <a:r>
              <a:rPr lang="en-US" sz="2000" dirty="0" err="1" smtClean="0"/>
              <a:t>él</a:t>
            </a:r>
            <a:r>
              <a:rPr lang="en-US" sz="2000" dirty="0" smtClean="0"/>
              <a:t> </a:t>
            </a:r>
            <a:r>
              <a:rPr lang="en-US" sz="2000" i="1" dirty="0" err="1" smtClean="0"/>
              <a:t>sino</a:t>
            </a:r>
            <a:r>
              <a:rPr lang="en-US" sz="2000" dirty="0" smtClean="0"/>
              <a:t>________________________</a:t>
            </a:r>
          </a:p>
          <a:p>
            <a:pPr marL="0" indent="0">
              <a:buNone/>
            </a:pPr>
            <a:r>
              <a:rPr lang="en-US" sz="2000" dirty="0" smtClean="0"/>
              <a:t>Detective: 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ahora</a:t>
            </a:r>
            <a:r>
              <a:rPr lang="en-US" sz="2000" dirty="0" smtClean="0"/>
              <a:t> </a:t>
            </a:r>
            <a:r>
              <a:rPr lang="en-US" sz="2000" dirty="0" err="1" smtClean="0"/>
              <a:t>puede</a:t>
            </a:r>
            <a:r>
              <a:rPr lang="en-US" sz="2000" dirty="0" smtClean="0"/>
              <a:t> </a:t>
            </a:r>
            <a:r>
              <a:rPr lang="en-US" sz="2000" dirty="0" err="1" smtClean="0"/>
              <a:t>irse</a:t>
            </a:r>
            <a:r>
              <a:rPr lang="en-US" sz="2000" dirty="0" smtClean="0"/>
              <a:t>, </a:t>
            </a:r>
            <a:r>
              <a:rPr lang="en-US" sz="2000" i="1" dirty="0" err="1" smtClean="0"/>
              <a:t>pero</a:t>
            </a:r>
            <a:r>
              <a:rPr lang="en-US" sz="2000" dirty="0" smtClean="0"/>
              <a:t>_______________________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6553200"/>
            <a:ext cx="4724400" cy="304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28697" t="10417" r="32650" b="10417"/>
          <a:stretch>
            <a:fillRect/>
          </a:stretch>
        </p:blipFill>
        <p:spPr bwMode="auto">
          <a:xfrm>
            <a:off x="762000" y="0"/>
            <a:ext cx="47244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14</a:t>
            </a:r>
          </a:p>
          <a:p>
            <a:pPr marL="0" indent="0">
              <a:buNone/>
            </a:pPr>
            <a:r>
              <a:rPr lang="en-US" sz="1800" dirty="0" smtClean="0"/>
              <a:t>a) Tito </a:t>
            </a:r>
            <a:r>
              <a:rPr lang="en-US" sz="1800" dirty="0" err="1" smtClean="0"/>
              <a:t>es</a:t>
            </a:r>
            <a:r>
              <a:rPr lang="en-US" sz="1800" dirty="0" smtClean="0"/>
              <a:t> un </a:t>
            </a:r>
            <a:r>
              <a:rPr lang="en-US" sz="1800" dirty="0" err="1" smtClean="0"/>
              <a:t>chico</a:t>
            </a:r>
            <a:r>
              <a:rPr lang="en-US" sz="1800" dirty="0" smtClean="0"/>
              <a:t> </a:t>
            </a:r>
            <a:r>
              <a:rPr lang="en-US" sz="1800" dirty="0" err="1" smtClean="0"/>
              <a:t>rebelde</a:t>
            </a:r>
            <a:r>
              <a:rPr lang="en-US" sz="1800" dirty="0" smtClean="0"/>
              <a:t>. Completa </a:t>
            </a:r>
            <a:r>
              <a:rPr lang="en-US" sz="1800" dirty="0" err="1" smtClean="0"/>
              <a:t>las</a:t>
            </a:r>
            <a:r>
              <a:rPr lang="en-US" sz="1800" dirty="0" smtClean="0"/>
              <a:t> </a:t>
            </a:r>
            <a:r>
              <a:rPr lang="en-US" sz="1800" dirty="0" err="1" smtClean="0"/>
              <a:t>frases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les dice a </a:t>
            </a:r>
            <a:r>
              <a:rPr lang="en-US" sz="1800" dirty="0" err="1" smtClean="0"/>
              <a:t>sus</a:t>
            </a:r>
            <a:r>
              <a:rPr lang="en-US" sz="1800" dirty="0" smtClean="0"/>
              <a:t> padres 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contradecirlos</a:t>
            </a:r>
            <a:r>
              <a:rPr lang="en-US" sz="1800" dirty="0" smtClean="0"/>
              <a:t> o </a:t>
            </a:r>
            <a:r>
              <a:rPr lang="en-US" sz="1800" dirty="0" err="1" smtClean="0"/>
              <a:t>desafiarlos</a:t>
            </a:r>
            <a:r>
              <a:rPr lang="en-US" sz="1800" dirty="0" smtClean="0"/>
              <a:t>. </a:t>
            </a:r>
          </a:p>
          <a:p>
            <a:pPr marL="0" indent="0">
              <a:buNone/>
            </a:pPr>
            <a:r>
              <a:rPr lang="en-US" sz="1800" dirty="0" smtClean="0"/>
              <a:t>e.g. </a:t>
            </a:r>
            <a:r>
              <a:rPr lang="en-US" sz="1800" u="sng" dirty="0" err="1" smtClean="0"/>
              <a:t>Aunque</a:t>
            </a:r>
            <a:r>
              <a:rPr lang="en-US" sz="1800" u="sng" dirty="0" smtClean="0"/>
              <a:t> me lo </a:t>
            </a:r>
            <a:r>
              <a:rPr lang="en-US" sz="1800" u="sng" dirty="0" err="1" smtClean="0"/>
              <a:t>prohiban</a:t>
            </a:r>
            <a:r>
              <a:rPr lang="en-US" sz="1800" u="sng" dirty="0" smtClean="0"/>
              <a:t> , no </a:t>
            </a:r>
            <a:r>
              <a:rPr lang="en-US" sz="1800" u="sng" dirty="0" err="1" smtClean="0"/>
              <a:t>voy</a:t>
            </a:r>
            <a:r>
              <a:rPr lang="en-US" sz="1800" u="sng" dirty="0" smtClean="0"/>
              <a:t> a </a:t>
            </a:r>
            <a:r>
              <a:rPr lang="en-US" sz="1800" u="sng" dirty="0" err="1" smtClean="0"/>
              <a:t>dejar</a:t>
            </a:r>
            <a:r>
              <a:rPr lang="en-US" sz="1800" u="sng" dirty="0" smtClean="0"/>
              <a:t> de </a:t>
            </a:r>
            <a:r>
              <a:rPr lang="en-US" sz="1800" u="sng" dirty="0" err="1" smtClean="0"/>
              <a:t>ver</a:t>
            </a:r>
            <a:r>
              <a:rPr lang="en-US" sz="1800" u="sng" dirty="0" smtClean="0"/>
              <a:t> a </a:t>
            </a:r>
            <a:r>
              <a:rPr lang="en-US" sz="1800" u="sng" dirty="0" err="1" smtClean="0"/>
              <a:t>mis</a:t>
            </a:r>
            <a:r>
              <a:rPr lang="en-US" sz="1800" u="sng" dirty="0" smtClean="0"/>
              <a:t> amigos</a:t>
            </a:r>
            <a:r>
              <a:rPr lang="en-US" sz="1800" dirty="0" smtClean="0"/>
              <a:t>. </a:t>
            </a:r>
          </a:p>
          <a:p>
            <a:pPr marL="0" indent="0">
              <a:buNone/>
            </a:pPr>
            <a:endParaRPr lang="en-US" sz="1800" dirty="0" smtClean="0"/>
          </a:p>
          <a:p>
            <a:pPr marL="457200" indent="-457200">
              <a:buAutoNum type="arabicPeriod"/>
            </a:pPr>
            <a:r>
              <a:rPr lang="en-US" sz="1800" dirty="0" smtClean="0"/>
              <a:t>No </a:t>
            </a:r>
            <a:r>
              <a:rPr lang="en-US" sz="1800" dirty="0" err="1" smtClean="0"/>
              <a:t>voy</a:t>
            </a:r>
            <a:r>
              <a:rPr lang="en-US" sz="1800" dirty="0" smtClean="0"/>
              <a:t> a </a:t>
            </a:r>
            <a:r>
              <a:rPr lang="en-US" sz="1800" dirty="0" err="1" smtClean="0"/>
              <a:t>estudiar</a:t>
            </a:r>
            <a:r>
              <a:rPr lang="en-US" sz="1800" dirty="0" smtClean="0"/>
              <a:t>, </a:t>
            </a:r>
            <a:r>
              <a:rPr lang="en-US" sz="1800" dirty="0" err="1" smtClean="0"/>
              <a:t>aunque</a:t>
            </a:r>
            <a:r>
              <a:rPr lang="en-US" sz="1800" dirty="0" smtClean="0"/>
              <a:t> ____________________.</a:t>
            </a:r>
          </a:p>
          <a:p>
            <a:pPr marL="457200" indent="-457200">
              <a:buAutoNum type="arabicPeriod"/>
            </a:pPr>
            <a:r>
              <a:rPr lang="en-US" sz="1800" dirty="0" err="1" smtClean="0"/>
              <a:t>Aunque</a:t>
            </a:r>
            <a:r>
              <a:rPr lang="en-US" sz="1800" dirty="0" smtClean="0"/>
              <a:t> me </a:t>
            </a:r>
            <a:r>
              <a:rPr lang="en-US" sz="1800" dirty="0" err="1" smtClean="0"/>
              <a:t>envíen</a:t>
            </a:r>
            <a:r>
              <a:rPr lang="en-US" sz="1800" dirty="0" smtClean="0"/>
              <a:t> a </a:t>
            </a:r>
            <a:r>
              <a:rPr lang="en-US" sz="1800" dirty="0" err="1" smtClean="0"/>
              <a:t>vivir</a:t>
            </a:r>
            <a:r>
              <a:rPr lang="en-US" sz="1800" dirty="0" smtClean="0"/>
              <a:t> con </a:t>
            </a:r>
            <a:r>
              <a:rPr lang="en-US" sz="1800" dirty="0" err="1" smtClean="0"/>
              <a:t>mis</a:t>
            </a:r>
            <a:r>
              <a:rPr lang="en-US" sz="1800" dirty="0" smtClean="0"/>
              <a:t> </a:t>
            </a:r>
            <a:r>
              <a:rPr lang="en-US" sz="1800" dirty="0" err="1" smtClean="0"/>
              <a:t>abuelos</a:t>
            </a:r>
            <a:r>
              <a:rPr lang="en-US" sz="1800" dirty="0" smtClean="0"/>
              <a:t>, ___________________.</a:t>
            </a:r>
          </a:p>
          <a:p>
            <a:pPr marL="457200" indent="-457200">
              <a:buAutoNum type="arabicPeriod"/>
            </a:pPr>
            <a:r>
              <a:rPr lang="en-US" sz="1800" dirty="0" err="1" smtClean="0"/>
              <a:t>Aunque</a:t>
            </a:r>
            <a:r>
              <a:rPr lang="en-US" sz="1800" dirty="0" smtClean="0"/>
              <a:t> me toque </a:t>
            </a:r>
            <a:r>
              <a:rPr lang="en-US" sz="1800" dirty="0" err="1" smtClean="0"/>
              <a:t>trabajar</a:t>
            </a:r>
            <a:r>
              <a:rPr lang="en-US" sz="1800" dirty="0" smtClean="0"/>
              <a:t>, ______________________.</a:t>
            </a:r>
          </a:p>
          <a:p>
            <a:pPr marL="0" indent="0">
              <a:buNone/>
            </a:pPr>
            <a:r>
              <a:rPr lang="en-US" sz="1800" dirty="0" smtClean="0"/>
              <a:t>b) Ahora </a:t>
            </a:r>
            <a:r>
              <a:rPr lang="en-US" sz="1800" dirty="0" err="1" smtClean="0"/>
              <a:t>completa</a:t>
            </a:r>
            <a:r>
              <a:rPr lang="en-US" sz="1800" dirty="0" smtClean="0"/>
              <a:t> la </a:t>
            </a:r>
            <a:r>
              <a:rPr lang="en-US" sz="1800" dirty="0" err="1" smtClean="0"/>
              <a:t>respuesta</a:t>
            </a:r>
            <a:r>
              <a:rPr lang="en-US" sz="1800" dirty="0" smtClean="0"/>
              <a:t> de los padres de Tito </a:t>
            </a:r>
            <a:r>
              <a:rPr lang="en-US" sz="1800" dirty="0" err="1" smtClean="0"/>
              <a:t>utilizando</a:t>
            </a:r>
            <a:r>
              <a:rPr lang="en-US" sz="1800" dirty="0" smtClean="0"/>
              <a:t> </a:t>
            </a:r>
            <a:r>
              <a:rPr lang="en-US" sz="1800" dirty="0" err="1" smtClean="0"/>
              <a:t>las</a:t>
            </a:r>
            <a:r>
              <a:rPr lang="en-US" sz="1800" dirty="0" smtClean="0"/>
              <a:t> </a:t>
            </a:r>
            <a:r>
              <a:rPr lang="en-US" sz="1800" dirty="0" err="1" smtClean="0"/>
              <a:t>conjunciones</a:t>
            </a:r>
            <a:r>
              <a:rPr lang="en-US" sz="1800" dirty="0" smtClean="0"/>
              <a:t> </a:t>
            </a:r>
            <a:r>
              <a:rPr lang="en-US" sz="1800" dirty="0" err="1" smtClean="0"/>
              <a:t>apropiadas</a:t>
            </a:r>
            <a:r>
              <a:rPr lang="en-US" sz="1800" dirty="0" smtClean="0"/>
              <a:t>.  </a:t>
            </a:r>
          </a:p>
          <a:p>
            <a:pPr marL="0" indent="0">
              <a:buNone/>
            </a:pPr>
            <a:r>
              <a:rPr lang="en-US" sz="1800" dirty="0" smtClean="0"/>
              <a:t> </a:t>
            </a:r>
            <a:r>
              <a:rPr lang="en-US" sz="1800" dirty="0" err="1" smtClean="0"/>
              <a:t>Hijo</a:t>
            </a:r>
            <a:r>
              <a:rPr lang="en-US" sz="1800" dirty="0" smtClean="0"/>
              <a:t>, ____________ </a:t>
            </a:r>
            <a:r>
              <a:rPr lang="en-US" sz="1800" dirty="0" err="1" smtClean="0"/>
              <a:t>quieras</a:t>
            </a:r>
            <a:r>
              <a:rPr lang="en-US" sz="1800" dirty="0" smtClean="0"/>
              <a:t> </a:t>
            </a:r>
            <a:r>
              <a:rPr lang="en-US" sz="1800" dirty="0" err="1" smtClean="0"/>
              <a:t>hacer</a:t>
            </a:r>
            <a:r>
              <a:rPr lang="en-US" sz="1800" dirty="0" smtClean="0"/>
              <a:t> </a:t>
            </a:r>
            <a:r>
              <a:rPr lang="en-US" sz="1800" dirty="0" err="1" smtClean="0"/>
              <a:t>tu</a:t>
            </a:r>
            <a:r>
              <a:rPr lang="en-US" sz="1800" dirty="0" smtClean="0"/>
              <a:t>  </a:t>
            </a:r>
            <a:r>
              <a:rPr lang="en-US" sz="1800" dirty="0" err="1" smtClean="0"/>
              <a:t>voluntad</a:t>
            </a:r>
            <a:r>
              <a:rPr lang="en-US" sz="1800" dirty="0" smtClean="0"/>
              <a:t>, </a:t>
            </a:r>
            <a:r>
              <a:rPr lang="en-US" sz="1800" dirty="0" err="1" smtClean="0"/>
              <a:t>tendrás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</a:t>
            </a:r>
            <a:r>
              <a:rPr lang="en-US" sz="1800" dirty="0" err="1" smtClean="0"/>
              <a:t>obedecernos</a:t>
            </a:r>
            <a:r>
              <a:rPr lang="en-US" sz="1800" dirty="0" smtClean="0"/>
              <a:t>. </a:t>
            </a:r>
            <a:r>
              <a:rPr lang="en-US" sz="1800" dirty="0" err="1" smtClean="0"/>
              <a:t>Eres</a:t>
            </a:r>
            <a:r>
              <a:rPr lang="en-US" sz="1800" dirty="0" smtClean="0"/>
              <a:t> un </a:t>
            </a:r>
            <a:r>
              <a:rPr lang="en-US" sz="1800" dirty="0" err="1" smtClean="0"/>
              <a:t>menor</a:t>
            </a:r>
            <a:r>
              <a:rPr lang="en-US" sz="1800" dirty="0" smtClean="0"/>
              <a:t> de </a:t>
            </a:r>
            <a:r>
              <a:rPr lang="en-US" sz="1800" dirty="0" err="1" smtClean="0"/>
              <a:t>edad</a:t>
            </a:r>
            <a:r>
              <a:rPr lang="en-US" sz="1800" dirty="0" smtClean="0"/>
              <a:t> y </a:t>
            </a:r>
            <a:r>
              <a:rPr lang="en-US" sz="1800" dirty="0" err="1" smtClean="0"/>
              <a:t>vivirás</a:t>
            </a:r>
            <a:r>
              <a:rPr lang="en-US" sz="1800" dirty="0" smtClean="0"/>
              <a:t> ____________ </a:t>
            </a:r>
            <a:r>
              <a:rPr lang="en-US" sz="1800" dirty="0" err="1" smtClean="0"/>
              <a:t>nosotros</a:t>
            </a:r>
            <a:r>
              <a:rPr lang="en-US" sz="1800" dirty="0" smtClean="0"/>
              <a:t> </a:t>
            </a:r>
            <a:r>
              <a:rPr lang="en-US" sz="1800" dirty="0" err="1" smtClean="0"/>
              <a:t>decidamos</a:t>
            </a:r>
            <a:r>
              <a:rPr lang="en-US" sz="1800" dirty="0" smtClean="0"/>
              <a:t>. </a:t>
            </a:r>
            <a:r>
              <a:rPr lang="en-US" sz="1800" dirty="0" err="1" smtClean="0"/>
              <a:t>Podrás</a:t>
            </a:r>
            <a:r>
              <a:rPr lang="en-US" sz="1800" dirty="0" smtClean="0"/>
              <a:t> </a:t>
            </a:r>
            <a:r>
              <a:rPr lang="en-US" sz="1800" dirty="0" err="1" smtClean="0"/>
              <a:t>vestirte</a:t>
            </a:r>
            <a:r>
              <a:rPr lang="en-US" sz="1800" dirty="0" smtClean="0"/>
              <a:t> y </a:t>
            </a:r>
            <a:r>
              <a:rPr lang="en-US" sz="1800" dirty="0" err="1" smtClean="0"/>
              <a:t>peinarte</a:t>
            </a:r>
            <a:r>
              <a:rPr lang="en-US" sz="1800" dirty="0" smtClean="0"/>
              <a:t> __________ </a:t>
            </a:r>
            <a:r>
              <a:rPr lang="en-US" sz="1800" dirty="0" err="1" smtClean="0"/>
              <a:t>quieras</a:t>
            </a:r>
            <a:r>
              <a:rPr lang="en-US" sz="1800" dirty="0" smtClean="0"/>
              <a:t>, </a:t>
            </a:r>
            <a:r>
              <a:rPr lang="en-US" sz="1800" dirty="0" err="1" smtClean="0"/>
              <a:t>pero</a:t>
            </a:r>
            <a:r>
              <a:rPr lang="en-US" sz="1800" dirty="0" smtClean="0"/>
              <a:t>  </a:t>
            </a:r>
            <a:r>
              <a:rPr lang="en-US" sz="1800" dirty="0" err="1" smtClean="0"/>
              <a:t>deberás</a:t>
            </a:r>
            <a:r>
              <a:rPr lang="en-US" sz="1800" dirty="0" smtClean="0"/>
              <a:t> </a:t>
            </a:r>
            <a:r>
              <a:rPr lang="en-US" sz="1800" dirty="0" err="1" smtClean="0"/>
              <a:t>respetar</a:t>
            </a:r>
            <a:r>
              <a:rPr lang="en-US" sz="1800" dirty="0" smtClean="0"/>
              <a:t> </a:t>
            </a:r>
            <a:r>
              <a:rPr lang="en-US" sz="1800" dirty="0" err="1" smtClean="0"/>
              <a:t>las</a:t>
            </a:r>
            <a:r>
              <a:rPr lang="en-US" sz="1800" dirty="0" smtClean="0"/>
              <a:t> </a:t>
            </a:r>
            <a:r>
              <a:rPr lang="en-US" sz="1800" dirty="0" err="1" smtClean="0"/>
              <a:t>normas</a:t>
            </a:r>
            <a:r>
              <a:rPr lang="en-US" sz="1800" dirty="0" smtClean="0"/>
              <a:t> de </a:t>
            </a:r>
            <a:r>
              <a:rPr lang="en-US" sz="1800" dirty="0" err="1" smtClean="0"/>
              <a:t>esta</a:t>
            </a:r>
            <a:r>
              <a:rPr lang="en-US" sz="1800" dirty="0" smtClean="0"/>
              <a:t> casa. ____________ no </a:t>
            </a:r>
            <a:r>
              <a:rPr lang="en-US" sz="1800" dirty="0" err="1" smtClean="0"/>
              <a:t>te</a:t>
            </a:r>
            <a:r>
              <a:rPr lang="en-US" sz="1800" dirty="0" smtClean="0"/>
              <a:t> </a:t>
            </a:r>
            <a:r>
              <a:rPr lang="en-US" sz="1800" dirty="0" err="1" smtClean="0"/>
              <a:t>guste</a:t>
            </a:r>
            <a:r>
              <a:rPr lang="en-US" sz="1800" dirty="0" smtClean="0"/>
              <a:t>, de </a:t>
            </a:r>
            <a:r>
              <a:rPr lang="en-US" sz="1800" dirty="0" err="1" smtClean="0"/>
              <a:t>mañana</a:t>
            </a:r>
            <a:r>
              <a:rPr lang="en-US" sz="1800" dirty="0" smtClean="0"/>
              <a:t> en </a:t>
            </a:r>
            <a:r>
              <a:rPr lang="en-US" sz="1800" dirty="0" err="1" smtClean="0"/>
              <a:t>adelante</a:t>
            </a:r>
            <a:r>
              <a:rPr lang="en-US" sz="1800" dirty="0" smtClean="0"/>
              <a:t> </a:t>
            </a:r>
            <a:r>
              <a:rPr lang="en-US" sz="1800" dirty="0" err="1" smtClean="0"/>
              <a:t>pasarás</a:t>
            </a:r>
            <a:r>
              <a:rPr lang="en-US" sz="1800" dirty="0" smtClean="0"/>
              <a:t> </a:t>
            </a:r>
            <a:r>
              <a:rPr lang="en-US" sz="1800" dirty="0" err="1" smtClean="0"/>
              <a:t>más</a:t>
            </a:r>
            <a:r>
              <a:rPr lang="en-US" sz="1800" dirty="0" smtClean="0"/>
              <a:t> </a:t>
            </a:r>
            <a:r>
              <a:rPr lang="en-US" sz="1800" dirty="0" err="1" smtClean="0"/>
              <a:t>tiempo</a:t>
            </a:r>
            <a:r>
              <a:rPr lang="en-US" sz="1800" dirty="0" smtClean="0"/>
              <a:t> en la casa y </a:t>
            </a:r>
            <a:r>
              <a:rPr lang="en-US" sz="1800" dirty="0" err="1" smtClean="0"/>
              <a:t>menos</a:t>
            </a:r>
            <a:r>
              <a:rPr lang="en-US" sz="1800" dirty="0" smtClean="0"/>
              <a:t> </a:t>
            </a:r>
            <a:r>
              <a:rPr lang="en-US" sz="1800" dirty="0" err="1" smtClean="0"/>
              <a:t>tiempo</a:t>
            </a:r>
            <a:r>
              <a:rPr lang="en-US" sz="1800" dirty="0" smtClean="0"/>
              <a:t> con </a:t>
            </a:r>
            <a:r>
              <a:rPr lang="en-US" sz="1800" dirty="0" err="1" smtClean="0"/>
              <a:t>tus</a:t>
            </a:r>
            <a:r>
              <a:rPr lang="en-US" sz="1800" dirty="0" smtClean="0"/>
              <a:t> amigos.  </a:t>
            </a:r>
          </a:p>
          <a:p>
            <a:pPr marL="0" indent="0">
              <a:buNone/>
            </a:pPr>
            <a:endParaRPr lang="en-US" sz="1800" dirty="0" smtClean="0"/>
          </a:p>
          <a:p>
            <a:pPr marL="457200" indent="-457200">
              <a:buAutoNum type="arabicPeriod"/>
            </a:pP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6553200"/>
            <a:ext cx="4724400" cy="304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 l="33382" t="11458" r="26208" b="6250"/>
          <a:stretch>
            <a:fillRect/>
          </a:stretch>
        </p:blipFill>
        <p:spPr bwMode="auto">
          <a:xfrm>
            <a:off x="762000" y="0"/>
            <a:ext cx="47244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15</a:t>
            </a:r>
          </a:p>
          <a:p>
            <a:pPr marL="0" indent="0">
              <a:buNone/>
            </a:pPr>
            <a:r>
              <a:rPr lang="en-US" sz="2000" i="1" dirty="0" smtClean="0"/>
              <a:t>Antes de </a:t>
            </a:r>
            <a:r>
              <a:rPr lang="en-US" sz="2000" i="1" dirty="0" err="1" smtClean="0"/>
              <a:t>ver</a:t>
            </a:r>
            <a:r>
              <a:rPr lang="en-US" sz="2000" i="1" dirty="0" smtClean="0"/>
              <a:t> el video</a:t>
            </a:r>
          </a:p>
          <a:p>
            <a:pPr marL="0" indent="0">
              <a:buNone/>
            </a:pPr>
            <a:r>
              <a:rPr lang="en-US" sz="2000" dirty="0" smtClean="0"/>
              <a:t>Trabajen en </a:t>
            </a:r>
            <a:r>
              <a:rPr lang="en-US" sz="2000" dirty="0" err="1" smtClean="0"/>
              <a:t>grupos</a:t>
            </a:r>
            <a:r>
              <a:rPr lang="en-US" sz="2000" dirty="0" smtClean="0"/>
              <a:t> </a:t>
            </a:r>
            <a:r>
              <a:rPr lang="en-US" sz="2000" dirty="0" err="1" smtClean="0"/>
              <a:t>pequeños</a:t>
            </a:r>
            <a:r>
              <a:rPr lang="en-US" sz="2000" dirty="0" smtClean="0"/>
              <a:t> y </a:t>
            </a:r>
            <a:r>
              <a:rPr lang="en-US" sz="2000" dirty="0" err="1" smtClean="0"/>
              <a:t>respondan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preguntas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Muchas personas van a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i="1" dirty="0" err="1" smtClean="0"/>
              <a:t>casas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empeño</a:t>
            </a:r>
            <a:r>
              <a:rPr lang="en-US" sz="2000" i="1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</a:t>
            </a:r>
            <a:r>
              <a:rPr lang="en-US" sz="2000" dirty="0" err="1" smtClean="0"/>
              <a:t>necesitan</a:t>
            </a:r>
            <a:r>
              <a:rPr lang="en-US" sz="2000" dirty="0" smtClean="0"/>
              <a:t> </a:t>
            </a:r>
            <a:r>
              <a:rPr lang="en-US" sz="2000" dirty="0" err="1" smtClean="0"/>
              <a:t>dinero</a:t>
            </a:r>
            <a:r>
              <a:rPr lang="en-US" sz="2000" dirty="0" smtClean="0"/>
              <a:t> de </a:t>
            </a:r>
            <a:r>
              <a:rPr lang="en-US" sz="2000" dirty="0" err="1" smtClean="0"/>
              <a:t>manera</a:t>
            </a:r>
            <a:r>
              <a:rPr lang="en-US" sz="2000" dirty="0" smtClean="0"/>
              <a:t> </a:t>
            </a:r>
            <a:r>
              <a:rPr lang="en-US" sz="2000" dirty="0" err="1" smtClean="0"/>
              <a:t>urgente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>
                <a:latin typeface="Calibri"/>
              </a:rPr>
              <a:t>¿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harías</a:t>
            </a:r>
            <a:r>
              <a:rPr lang="en-US" sz="2000" dirty="0" smtClean="0"/>
              <a:t> </a:t>
            </a:r>
            <a:r>
              <a:rPr lang="en-US" sz="2000" dirty="0" err="1" smtClean="0"/>
              <a:t>tú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tuvieras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conseguir</a:t>
            </a:r>
            <a:r>
              <a:rPr lang="en-US" sz="2000" dirty="0" smtClean="0"/>
              <a:t> </a:t>
            </a:r>
            <a:r>
              <a:rPr lang="en-US" sz="2000" dirty="0" err="1" smtClean="0"/>
              <a:t>dinero</a:t>
            </a:r>
            <a:r>
              <a:rPr lang="en-US" sz="2000" dirty="0" smtClean="0"/>
              <a:t> de </a:t>
            </a:r>
            <a:r>
              <a:rPr lang="en-US" sz="2000" dirty="0" err="1" smtClean="0"/>
              <a:t>caracter</a:t>
            </a:r>
            <a:r>
              <a:rPr lang="en-US" sz="2000" dirty="0" smtClean="0"/>
              <a:t> </a:t>
            </a:r>
            <a:r>
              <a:rPr lang="en-US" sz="2000" dirty="0" err="1" smtClean="0"/>
              <a:t>urgente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Si </a:t>
            </a:r>
            <a:r>
              <a:rPr lang="en-US" sz="2000" dirty="0" err="1" smtClean="0"/>
              <a:t>tuvieras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empeñar</a:t>
            </a:r>
            <a:r>
              <a:rPr lang="en-US" sz="2000" dirty="0" smtClean="0"/>
              <a:t> un </a:t>
            </a:r>
            <a:r>
              <a:rPr lang="en-US" sz="2000" dirty="0" err="1" smtClean="0"/>
              <a:t>objeto</a:t>
            </a:r>
            <a:r>
              <a:rPr lang="en-US" sz="2000" dirty="0" smtClean="0"/>
              <a:t>. ¿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empeñarías</a:t>
            </a:r>
            <a:r>
              <a:rPr lang="en-US" sz="2000" dirty="0" smtClean="0"/>
              <a:t>? ¿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qué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l="19912" t="17708" r="26208" b="10417"/>
          <a:stretch>
            <a:fillRect/>
          </a:stretch>
        </p:blipFill>
        <p:spPr bwMode="auto">
          <a:xfrm>
            <a:off x="685800" y="0"/>
            <a:ext cx="48006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0" y="0"/>
            <a:ext cx="5715000" cy="6858000"/>
          </a:xfrm>
          <a:solidFill>
            <a:srgbClr val="FFCD2F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US" sz="2000" b="1" dirty="0" smtClean="0"/>
              <a:t>Actividad 16</a:t>
            </a:r>
          </a:p>
          <a:p>
            <a:pPr marL="0" indent="0">
              <a:buNone/>
            </a:pPr>
            <a:r>
              <a:rPr lang="es-US" sz="2000" dirty="0" smtClean="0"/>
              <a:t>Completa las opiniones de los ciudadanos sobre la seguridad y el orden público en su ciudad.</a:t>
            </a:r>
          </a:p>
          <a:p>
            <a:pPr marL="0" indent="0">
              <a:buNone/>
            </a:pPr>
            <a:r>
              <a:rPr lang="es-US" sz="2000" dirty="0" smtClean="0"/>
              <a:t> </a:t>
            </a:r>
          </a:p>
          <a:p>
            <a:pPr marL="0" indent="0">
              <a:buNone/>
            </a:pPr>
            <a:r>
              <a:rPr lang="es-US" sz="2000" dirty="0" smtClean="0"/>
              <a:t>-Si el gobierno contratara más __________________ policías_____________________________________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FontTx/>
              <a:buChar char="-"/>
            </a:pPr>
            <a:r>
              <a:rPr lang="es-US" sz="2000" dirty="0" smtClean="0"/>
              <a:t>Si  los delincuentes fueran enviados a prisión______</a:t>
            </a:r>
          </a:p>
          <a:p>
            <a:pPr marL="0" indent="0">
              <a:buNone/>
            </a:pPr>
            <a:r>
              <a:rPr lang="es-US" sz="2000" dirty="0" smtClean="0"/>
              <a:t>___________________________________________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FontTx/>
              <a:buChar char="-"/>
            </a:pPr>
            <a:r>
              <a:rPr lang="es-US" sz="2000" dirty="0" smtClean="0"/>
              <a:t>Si los drogadictos son _______________________    rehabilitados_______________________________</a:t>
            </a:r>
          </a:p>
          <a:p>
            <a:pPr marL="0" indent="0">
              <a:buFontTx/>
              <a:buChar char="-"/>
            </a:pPr>
            <a:endParaRPr lang="es-US" sz="2000" dirty="0" smtClean="0"/>
          </a:p>
          <a:p>
            <a:pPr marL="0" indent="0">
              <a:buFontTx/>
              <a:buChar char="-"/>
            </a:pPr>
            <a:r>
              <a:rPr lang="es-US" sz="2000" dirty="0" smtClean="0"/>
              <a:t>Si el gobernador invierte más en la educación_____</a:t>
            </a:r>
          </a:p>
          <a:p>
            <a:pPr marL="0" indent="0">
              <a:buNone/>
            </a:pPr>
            <a:r>
              <a:rPr lang="es-US" sz="2000" dirty="0" smtClean="0"/>
              <a:t>__________________________________________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FontTx/>
              <a:buChar char="-"/>
            </a:pPr>
            <a:r>
              <a:rPr lang="es-US" sz="2000" dirty="0" smtClean="0"/>
              <a:t>Si hubiéramos tenido un buen alcalde el término pasado____________________________________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FontTx/>
              <a:buChar char="-"/>
            </a:pPr>
            <a:r>
              <a:rPr lang="es-US" sz="2000" dirty="0" smtClean="0"/>
              <a:t> Si hubiéramos tenido más políticos honestos___________________________________</a:t>
            </a:r>
          </a:p>
          <a:p>
            <a:pPr marL="0" indent="0">
              <a:buNone/>
            </a:pPr>
            <a:r>
              <a:rPr lang="es-US" sz="2000" dirty="0" smtClean="0"/>
              <a:t>___________________________________________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5146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s-US" sz="2000" b="1" cap="all" dirty="0" smtClean="0"/>
              <a:t>Metas comunicativas</a:t>
            </a:r>
          </a:p>
          <a:p>
            <a:pPr>
              <a:buFontTx/>
              <a:buChar char="-"/>
            </a:pPr>
            <a:r>
              <a:rPr lang="es-US" sz="2000" i="1" dirty="0" smtClean="0"/>
              <a:t>Hacer hipótesis (segunda parte)</a:t>
            </a:r>
          </a:p>
          <a:p>
            <a:pPr>
              <a:buFontTx/>
              <a:buChar char="-"/>
            </a:pPr>
            <a:r>
              <a:rPr lang="es-US" sz="2000" i="1" dirty="0" smtClean="0"/>
              <a:t>Hablar sobre delincuencia y justicia</a:t>
            </a:r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0" y="0"/>
            <a:ext cx="5715000" cy="6858000"/>
          </a:xfrm>
          <a:solidFill>
            <a:srgbClr val="FFCD2F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US" sz="2000" b="1" dirty="0" smtClean="0"/>
              <a:t>Actividad 17</a:t>
            </a:r>
          </a:p>
          <a:p>
            <a:pPr marL="0" indent="0">
              <a:buNone/>
            </a:pPr>
            <a:r>
              <a:rPr lang="es-US" sz="2000" dirty="0" smtClean="0"/>
              <a:t>La policía detuvo a un joven  sospechoso de distribuir drogas en su barrio. Completa el reporte de lo que sucedió. Utiliza el </a:t>
            </a:r>
            <a:r>
              <a:rPr lang="es-US" sz="2000" i="1" dirty="0" smtClean="0"/>
              <a:t>pluscuamperfecto de subjuntivo </a:t>
            </a:r>
            <a:r>
              <a:rPr lang="es-US" sz="2000" dirty="0" smtClean="0"/>
              <a:t>en la conjugación de los verbos. 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FontTx/>
              <a:buChar char="-"/>
            </a:pPr>
            <a:r>
              <a:rPr lang="es-US" sz="2000" dirty="0" smtClean="0"/>
              <a:t>La madre no podía creer que su hijo ______________ (estar) involucrado en la venta de drogas. 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FontTx/>
              <a:buChar char="-"/>
            </a:pPr>
            <a:r>
              <a:rPr lang="es-US" sz="2000" dirty="0" smtClean="0"/>
              <a:t>El joven  habría preferido que la policía no _____________ (llamar) a sus padres. 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FontTx/>
              <a:buChar char="-"/>
            </a:pPr>
            <a:r>
              <a:rPr lang="es-US" sz="2000" dirty="0" smtClean="0"/>
              <a:t>Los vecinos decían que si ellos _______________ (ver) algo sospechoso lo habrían reportado a la policía. </a:t>
            </a:r>
          </a:p>
          <a:p>
            <a:pPr marL="0" indent="0">
              <a:buFontTx/>
              <a:buChar char="-"/>
            </a:pPr>
            <a:endParaRPr lang="es-US" sz="2000" dirty="0" smtClean="0"/>
          </a:p>
          <a:p>
            <a:pPr marL="0" indent="0">
              <a:buFontTx/>
              <a:buChar char="-"/>
            </a:pPr>
            <a:r>
              <a:rPr lang="es-US" sz="2000" dirty="0" smtClean="0"/>
              <a:t>El mejor amigo del joven decía que no había pruebas de que su amigo _______________ (vender) drogas en el barrio. </a:t>
            </a:r>
          </a:p>
          <a:p>
            <a:pPr marL="0" indent="0">
              <a:buFontTx/>
              <a:buChar char="-"/>
            </a:pPr>
            <a:endParaRPr lang="es-US" sz="2000" dirty="0" smtClean="0"/>
          </a:p>
          <a:p>
            <a:pPr marL="0" indent="0">
              <a:buFontTx/>
              <a:buChar char="-"/>
            </a:pPr>
            <a:r>
              <a:rPr lang="es-US" sz="2000" dirty="0" smtClean="0"/>
              <a:t>La novia del sospechoso decía que si su novio le ________________ (contar) algo, ella habría llamado a la policía.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r>
              <a:rPr lang="es-US" sz="2000" dirty="0" smtClean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5146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s-US" sz="2000" b="1" cap="all" dirty="0" smtClean="0"/>
              <a:t>Meta comunicativa</a:t>
            </a:r>
          </a:p>
          <a:p>
            <a:pPr>
              <a:buFontTx/>
              <a:buChar char="-"/>
            </a:pPr>
            <a:r>
              <a:rPr lang="es-US" sz="2000" i="1" dirty="0" smtClean="0"/>
              <a:t>Dar sugerencias , expresar dudas, etc., en el pasado</a:t>
            </a:r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5285" y="609600"/>
            <a:ext cx="3581400" cy="5638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b="1" dirty="0" err="1" smtClean="0"/>
              <a:t>Actividad</a:t>
            </a:r>
            <a:r>
              <a:rPr lang="en-US" sz="1800" b="1" dirty="0" smtClean="0"/>
              <a:t> 1</a:t>
            </a:r>
          </a:p>
          <a:p>
            <a:pPr marL="0" indent="0">
              <a:buNone/>
            </a:pPr>
            <a:r>
              <a:rPr lang="en-US" sz="1800" i="1" dirty="0" smtClean="0"/>
              <a:t>Antes de </a:t>
            </a:r>
            <a:r>
              <a:rPr lang="en-US" sz="1800" i="1" dirty="0" err="1" smtClean="0"/>
              <a:t>escuchar</a:t>
            </a:r>
            <a:r>
              <a:rPr lang="en-US" sz="1800" i="1" dirty="0" smtClean="0"/>
              <a:t> el podcast</a:t>
            </a:r>
          </a:p>
          <a:p>
            <a:pPr marL="0" indent="0">
              <a:buNone/>
            </a:pPr>
            <a:r>
              <a:rPr lang="en-US" sz="1800" dirty="0" smtClean="0"/>
              <a:t>Trabajen en </a:t>
            </a:r>
            <a:r>
              <a:rPr lang="en-US" sz="1800" dirty="0" err="1" smtClean="0"/>
              <a:t>grupos</a:t>
            </a:r>
            <a:r>
              <a:rPr lang="en-US" sz="1800" dirty="0" smtClean="0"/>
              <a:t> </a:t>
            </a:r>
            <a:r>
              <a:rPr lang="en-US" sz="1800" dirty="0" err="1" smtClean="0"/>
              <a:t>pequeños</a:t>
            </a:r>
            <a:r>
              <a:rPr lang="en-US" sz="1800" dirty="0" smtClean="0"/>
              <a:t> y </a:t>
            </a:r>
            <a:r>
              <a:rPr lang="en-US" sz="1800" dirty="0" err="1" smtClean="0"/>
              <a:t>respondan</a:t>
            </a:r>
            <a:r>
              <a:rPr lang="en-US" sz="1800" dirty="0" smtClean="0"/>
              <a:t> </a:t>
            </a:r>
            <a:r>
              <a:rPr lang="en-US" sz="1800" dirty="0" err="1" smtClean="0"/>
              <a:t>las</a:t>
            </a:r>
            <a:r>
              <a:rPr lang="en-US" sz="1800" dirty="0" smtClean="0"/>
              <a:t> </a:t>
            </a:r>
            <a:r>
              <a:rPr lang="en-US" sz="1800" dirty="0" err="1" smtClean="0"/>
              <a:t>siguientes</a:t>
            </a:r>
            <a:r>
              <a:rPr lang="en-US" sz="1800" dirty="0" smtClean="0"/>
              <a:t> </a:t>
            </a:r>
            <a:r>
              <a:rPr lang="en-US" sz="1800" dirty="0" err="1" smtClean="0"/>
              <a:t>preguntas</a:t>
            </a:r>
            <a:r>
              <a:rPr lang="en-US" sz="1800" dirty="0" smtClean="0"/>
              <a:t>. </a:t>
            </a:r>
          </a:p>
          <a:p>
            <a:pPr marL="0" indent="0">
              <a:buNone/>
            </a:pPr>
            <a:endParaRPr lang="en-US" sz="1800" dirty="0" smtClean="0"/>
          </a:p>
          <a:p>
            <a:pPr marL="457200" indent="-457200">
              <a:buAutoNum type="arabicPeriod"/>
            </a:pPr>
            <a:r>
              <a:rPr lang="en-US" sz="1800" dirty="0" smtClean="0">
                <a:latin typeface="Calibri"/>
              </a:rPr>
              <a:t>¿</a:t>
            </a:r>
            <a:r>
              <a:rPr lang="en-US" sz="1800" dirty="0" err="1" smtClean="0"/>
              <a:t>Qué</a:t>
            </a:r>
            <a:r>
              <a:rPr lang="en-US" sz="1800" dirty="0" smtClean="0"/>
              <a:t> </a:t>
            </a:r>
            <a:r>
              <a:rPr lang="en-US" sz="1800" dirty="0" err="1" smtClean="0"/>
              <a:t>toman</a:t>
            </a:r>
            <a:r>
              <a:rPr lang="en-US" sz="1800" dirty="0" smtClean="0"/>
              <a:t> </a:t>
            </a:r>
            <a:r>
              <a:rPr lang="en-US" sz="1800" dirty="0" err="1" smtClean="0"/>
              <a:t>generalmente</a:t>
            </a:r>
            <a:r>
              <a:rPr lang="en-US" sz="1800" dirty="0" smtClean="0"/>
              <a:t> </a:t>
            </a:r>
            <a:r>
              <a:rPr lang="en-US" sz="1800" dirty="0" err="1" smtClean="0"/>
              <a:t>las</a:t>
            </a:r>
            <a:r>
              <a:rPr lang="en-US" sz="1800" dirty="0" smtClean="0"/>
              <a:t> personas en </a:t>
            </a:r>
            <a:r>
              <a:rPr lang="en-US" sz="1800" dirty="0" err="1" smtClean="0"/>
              <a:t>Estados</a:t>
            </a:r>
            <a:r>
              <a:rPr lang="en-US" sz="1800" dirty="0" smtClean="0"/>
              <a:t> </a:t>
            </a:r>
            <a:r>
              <a:rPr lang="en-US" sz="1800" dirty="0" err="1" smtClean="0"/>
              <a:t>Unidos</a:t>
            </a:r>
            <a:r>
              <a:rPr lang="en-US" sz="1800" dirty="0" smtClean="0"/>
              <a:t> 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mantenerse</a:t>
            </a:r>
            <a:r>
              <a:rPr lang="en-US" sz="1800" dirty="0" smtClean="0"/>
              <a:t> </a:t>
            </a:r>
            <a:r>
              <a:rPr lang="en-US" sz="1800" dirty="0" err="1" smtClean="0"/>
              <a:t>despiertos</a:t>
            </a:r>
            <a:r>
              <a:rPr lang="en-US" sz="1800" dirty="0" smtClean="0"/>
              <a:t>/</a:t>
            </a:r>
            <a:r>
              <a:rPr lang="en-US" sz="1800" dirty="0" err="1" smtClean="0"/>
              <a:t>alerta</a:t>
            </a:r>
            <a:r>
              <a:rPr lang="en-US" sz="1800" dirty="0" smtClean="0"/>
              <a:t>?</a:t>
            </a:r>
          </a:p>
          <a:p>
            <a:pPr marL="457200" indent="-457200">
              <a:buNone/>
            </a:pPr>
            <a:endParaRPr lang="en-US" sz="1800" dirty="0" smtClean="0"/>
          </a:p>
          <a:p>
            <a:pPr marL="457200" indent="-457200">
              <a:buNone/>
            </a:pPr>
            <a:r>
              <a:rPr lang="en-US" sz="1800" dirty="0" smtClean="0">
                <a:latin typeface="Calibri"/>
              </a:rPr>
              <a:t>2.     ¿</a:t>
            </a:r>
            <a:r>
              <a:rPr lang="en-US" sz="1800" dirty="0" err="1" smtClean="0">
                <a:latin typeface="Calibri"/>
              </a:rPr>
              <a:t>Qué</a:t>
            </a:r>
            <a:r>
              <a:rPr lang="en-US" sz="1800" dirty="0" smtClean="0">
                <a:latin typeface="Calibri"/>
              </a:rPr>
              <a:t> </a:t>
            </a:r>
            <a:r>
              <a:rPr lang="en-US" sz="1800" dirty="0" err="1" smtClean="0">
                <a:latin typeface="Calibri"/>
              </a:rPr>
              <a:t>es</a:t>
            </a:r>
            <a:r>
              <a:rPr lang="en-US" sz="1800" dirty="0" smtClean="0">
                <a:latin typeface="Calibri"/>
              </a:rPr>
              <a:t> el mal de </a:t>
            </a:r>
            <a:r>
              <a:rPr lang="en-US" sz="1800" dirty="0" err="1" smtClean="0">
                <a:latin typeface="Calibri"/>
              </a:rPr>
              <a:t>altura</a:t>
            </a:r>
            <a:r>
              <a:rPr lang="en-US" sz="1800" dirty="0" smtClean="0">
                <a:latin typeface="Calibri"/>
              </a:rPr>
              <a:t> o </a:t>
            </a:r>
            <a:r>
              <a:rPr lang="en-US" sz="1800" dirty="0" err="1" smtClean="0">
                <a:latin typeface="Calibri"/>
              </a:rPr>
              <a:t>soroche</a:t>
            </a:r>
            <a:r>
              <a:rPr lang="en-US" sz="1800" dirty="0" smtClean="0">
                <a:latin typeface="Calibri"/>
              </a:rPr>
              <a:t>? </a:t>
            </a:r>
            <a:r>
              <a:rPr lang="en-US" sz="1800" dirty="0" smtClean="0"/>
              <a:t>¿</a:t>
            </a:r>
            <a:r>
              <a:rPr lang="en-US" sz="1800" dirty="0" err="1" smtClean="0"/>
              <a:t>Qué</a:t>
            </a:r>
            <a:r>
              <a:rPr lang="en-US" sz="1800" dirty="0" smtClean="0"/>
              <a:t> </a:t>
            </a:r>
            <a:r>
              <a:rPr lang="en-US" sz="1800" dirty="0" err="1" smtClean="0"/>
              <a:t>sienten</a:t>
            </a:r>
            <a:r>
              <a:rPr lang="en-US" sz="1800" dirty="0" smtClean="0"/>
              <a:t> </a:t>
            </a:r>
            <a:r>
              <a:rPr lang="en-US" sz="1800" dirty="0" err="1" smtClean="0"/>
              <a:t>las</a:t>
            </a:r>
            <a:r>
              <a:rPr lang="en-US" sz="1800" dirty="0" smtClean="0"/>
              <a:t> personas? </a:t>
            </a:r>
          </a:p>
          <a:p>
            <a:pPr marL="457200" indent="-457200">
              <a:buAutoNum type="arabicPeriod"/>
            </a:pPr>
            <a:endParaRPr lang="en-US" sz="1800" dirty="0" smtClean="0"/>
          </a:p>
          <a:p>
            <a:pPr marL="457200" indent="-457200">
              <a:buNone/>
            </a:pPr>
            <a:r>
              <a:rPr lang="en-US" sz="1800" i="1" dirty="0" err="1" smtClean="0"/>
              <a:t>Después</a:t>
            </a:r>
            <a:r>
              <a:rPr lang="en-US" sz="1800" i="1" dirty="0" smtClean="0"/>
              <a:t> de </a:t>
            </a:r>
            <a:r>
              <a:rPr lang="en-US" sz="1800" i="1" dirty="0" err="1" smtClean="0"/>
              <a:t>escuchar</a:t>
            </a:r>
            <a:r>
              <a:rPr lang="en-US" sz="1800" i="1" dirty="0" smtClean="0"/>
              <a:t> el podcast</a:t>
            </a:r>
          </a:p>
          <a:p>
            <a:pPr marL="0" indent="0">
              <a:buNone/>
            </a:pPr>
            <a:r>
              <a:rPr lang="en-US" sz="1800" dirty="0" smtClean="0"/>
              <a:t>¿</a:t>
            </a:r>
            <a:r>
              <a:rPr lang="en-US" sz="1800" dirty="0" err="1" smtClean="0"/>
              <a:t>Cuál</a:t>
            </a:r>
            <a:r>
              <a:rPr lang="en-US" sz="1800" dirty="0" smtClean="0"/>
              <a:t> </a:t>
            </a:r>
            <a:r>
              <a:rPr lang="en-US" sz="1800" dirty="0" err="1" smtClean="0"/>
              <a:t>es</a:t>
            </a:r>
            <a:r>
              <a:rPr lang="en-US" sz="1800" dirty="0" smtClean="0"/>
              <a:t> la </a:t>
            </a:r>
            <a:r>
              <a:rPr lang="en-US" sz="1800" dirty="0" err="1" smtClean="0"/>
              <a:t>diferencia</a:t>
            </a:r>
            <a:r>
              <a:rPr lang="en-US" sz="1800" dirty="0" smtClean="0"/>
              <a:t> entre </a:t>
            </a:r>
            <a:r>
              <a:rPr lang="en-US" sz="1800" i="1" dirty="0" smtClean="0"/>
              <a:t>coca</a:t>
            </a:r>
            <a:r>
              <a:rPr lang="en-US" sz="1800" dirty="0" smtClean="0"/>
              <a:t> y </a:t>
            </a:r>
            <a:r>
              <a:rPr lang="en-US" sz="1800" i="1" dirty="0" err="1" smtClean="0"/>
              <a:t>cocaína</a:t>
            </a:r>
            <a:r>
              <a:rPr lang="en-US" sz="1800" dirty="0" smtClean="0"/>
              <a:t>?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1" t="22169" r="34788" b="62832"/>
          <a:stretch/>
        </p:blipFill>
        <p:spPr bwMode="auto">
          <a:xfrm>
            <a:off x="994775" y="966152"/>
            <a:ext cx="4158641" cy="124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8" t="42527" r="36717" b="14529"/>
          <a:stretch/>
        </p:blipFill>
        <p:spPr bwMode="auto">
          <a:xfrm>
            <a:off x="838200" y="2286000"/>
            <a:ext cx="4471791" cy="3550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0" y="0"/>
            <a:ext cx="5715000" cy="6858000"/>
          </a:xfrm>
          <a:solidFill>
            <a:srgbClr val="FFCD2F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US" sz="2000" b="1" dirty="0" smtClean="0"/>
              <a:t>Actividad 18</a:t>
            </a:r>
          </a:p>
          <a:p>
            <a:pPr marL="0" indent="0">
              <a:buNone/>
            </a:pPr>
            <a:r>
              <a:rPr lang="es-US" sz="2000" dirty="0" smtClean="0"/>
              <a:t>Los vecinos del barrio Los Cedros opinan sobre la seguridad y otros problemas de su comunidad. </a:t>
            </a:r>
          </a:p>
          <a:p>
            <a:pPr marL="0" indent="0">
              <a:buNone/>
            </a:pPr>
            <a:r>
              <a:rPr lang="es-US" sz="2000" dirty="0" smtClean="0"/>
              <a:t>Completa las frases utilizando las palabras  </a:t>
            </a:r>
            <a:r>
              <a:rPr lang="es-US" sz="2000" i="1" dirty="0" smtClean="0"/>
              <a:t>pero, sino, sino que, aunque, como ,donde.</a:t>
            </a:r>
            <a:r>
              <a:rPr lang="es-US" sz="2000" dirty="0" smtClean="0"/>
              <a:t> </a:t>
            </a:r>
          </a:p>
          <a:p>
            <a:pPr marL="0" indent="0">
              <a:buNone/>
            </a:pPr>
            <a:endParaRPr lang="es-US" sz="2000" dirty="0" smtClean="0"/>
          </a:p>
          <a:p>
            <a:pPr marL="457200" indent="-457200">
              <a:buAutoNum type="arabicPeriod"/>
            </a:pPr>
            <a:r>
              <a:rPr lang="es-US" sz="2000" dirty="0" smtClean="0"/>
              <a:t>Este era un barrio seguro, ___________ últimamente se han reportado asaltos en las calles.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 la policía no recorre las calles con frecuencia, los delincuentes atacan a las personas sin temor. 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La calle en frente del parque es ___________ se ven  más jóvenes consumiendo droga.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 se les advierta sobre el peligro, los jóvenes van a continuar frecuentando el parque. 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Los muchachos dicen que no todos ellos consumen droga, _______________ unos cuantos son los que causan problemas.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5146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s-US" sz="2000" b="1" cap="all" dirty="0" smtClean="0"/>
              <a:t>Meta comunicativa</a:t>
            </a:r>
          </a:p>
          <a:p>
            <a:pPr>
              <a:buFontTx/>
              <a:buChar char="-"/>
            </a:pPr>
            <a:r>
              <a:rPr lang="es-US" sz="2000" i="1" dirty="0" smtClean="0"/>
              <a:t>Usar palabras para conectar ideas</a:t>
            </a:r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2</a:t>
            </a:r>
          </a:p>
          <a:p>
            <a:pPr marL="0" indent="0">
              <a:buNone/>
            </a:pPr>
            <a:r>
              <a:rPr lang="en-US" sz="2000" dirty="0" smtClean="0"/>
              <a:t>Lee la </a:t>
            </a:r>
            <a:r>
              <a:rPr lang="en-US" sz="2000" dirty="0" err="1" smtClean="0"/>
              <a:t>descripción</a:t>
            </a:r>
            <a:r>
              <a:rPr lang="en-US" sz="2000" dirty="0" smtClean="0"/>
              <a:t> de los </a:t>
            </a:r>
            <a:r>
              <a:rPr lang="en-US" sz="2000" dirty="0" err="1" smtClean="0"/>
              <a:t>usos</a:t>
            </a:r>
            <a:r>
              <a:rPr lang="en-US" sz="2000" dirty="0" smtClean="0"/>
              <a:t> de la </a:t>
            </a:r>
            <a:r>
              <a:rPr lang="en-US" sz="2000" dirty="0" err="1" smtClean="0"/>
              <a:t>hoja</a:t>
            </a:r>
            <a:r>
              <a:rPr lang="en-US" sz="2000" dirty="0" smtClean="0"/>
              <a:t> de coca.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smtClean="0">
                <a:latin typeface="Calibri"/>
              </a:rPr>
              <a:t>¿</a:t>
            </a:r>
            <a:r>
              <a:rPr lang="en-US" sz="2000" dirty="0" err="1" smtClean="0">
                <a:latin typeface="Calibri"/>
              </a:rPr>
              <a:t>Crees</a:t>
            </a:r>
            <a:r>
              <a:rPr lang="en-US" sz="2000" dirty="0" smtClean="0">
                <a:latin typeface="Calibri"/>
              </a:rPr>
              <a:t> </a:t>
            </a:r>
            <a:r>
              <a:rPr lang="en-US" sz="2000" dirty="0" err="1" smtClean="0">
                <a:latin typeface="Calibri"/>
              </a:rPr>
              <a:t>que</a:t>
            </a:r>
            <a:r>
              <a:rPr lang="en-US" sz="2000" dirty="0" smtClean="0">
                <a:latin typeface="Calibri"/>
              </a:rPr>
              <a:t> los </a:t>
            </a:r>
            <a:r>
              <a:rPr lang="en-US" sz="2000" dirty="0" err="1" smtClean="0">
                <a:latin typeface="Calibri"/>
              </a:rPr>
              <a:t>gobiernos</a:t>
            </a:r>
            <a:r>
              <a:rPr lang="en-US" sz="2000" dirty="0" smtClean="0">
                <a:latin typeface="Calibri"/>
              </a:rPr>
              <a:t> de </a:t>
            </a:r>
            <a:r>
              <a:rPr lang="en-US" sz="2000" dirty="0" err="1" smtClean="0">
                <a:latin typeface="Calibri"/>
              </a:rPr>
              <a:t>estos</a:t>
            </a:r>
            <a:r>
              <a:rPr lang="en-US" sz="2000" dirty="0" smtClean="0">
                <a:latin typeface="Calibri"/>
              </a:rPr>
              <a:t> </a:t>
            </a:r>
            <a:r>
              <a:rPr lang="en-US" sz="2000" dirty="0" err="1" smtClean="0">
                <a:latin typeface="Calibri"/>
              </a:rPr>
              <a:t>países</a:t>
            </a:r>
            <a:r>
              <a:rPr lang="en-US" sz="2000" dirty="0" smtClean="0">
                <a:latin typeface="Calibri"/>
              </a:rPr>
              <a:t> </a:t>
            </a:r>
            <a:r>
              <a:rPr lang="en-US" sz="2000" dirty="0" err="1" smtClean="0">
                <a:latin typeface="Calibri"/>
              </a:rPr>
              <a:t>deben</a:t>
            </a:r>
            <a:r>
              <a:rPr lang="en-US" sz="2000" dirty="0" smtClean="0">
                <a:latin typeface="Calibri"/>
              </a:rPr>
              <a:t> </a:t>
            </a:r>
            <a:r>
              <a:rPr lang="en-US" sz="2000" dirty="0" err="1" smtClean="0">
                <a:latin typeface="Calibri"/>
              </a:rPr>
              <a:t>restringir</a:t>
            </a:r>
            <a:r>
              <a:rPr lang="en-US" sz="2000" dirty="0" smtClean="0">
                <a:latin typeface="Calibri"/>
              </a:rPr>
              <a:t> el </a:t>
            </a:r>
            <a:r>
              <a:rPr lang="en-US" sz="2000" dirty="0" err="1" smtClean="0">
                <a:latin typeface="Calibri"/>
              </a:rPr>
              <a:t>cultivo</a:t>
            </a:r>
            <a:r>
              <a:rPr lang="en-US" sz="2000" dirty="0" smtClean="0">
                <a:latin typeface="Calibri"/>
              </a:rPr>
              <a:t> de la coca?</a:t>
            </a:r>
          </a:p>
          <a:p>
            <a:pPr marL="457200" indent="-457200">
              <a:buAutoNum type="arabicPeriod"/>
            </a:pPr>
            <a:endParaRPr lang="en-US" sz="2000" dirty="0" smtClean="0">
              <a:latin typeface="Calibri"/>
            </a:endParaRPr>
          </a:p>
          <a:p>
            <a:pPr marL="457200" indent="-457200">
              <a:buAutoNum type="arabicPeriod"/>
            </a:pPr>
            <a:r>
              <a:rPr lang="en-US" sz="2000" dirty="0" smtClean="0"/>
              <a:t>¿</a:t>
            </a:r>
            <a:r>
              <a:rPr lang="en-US" sz="2000" dirty="0" err="1" smtClean="0"/>
              <a:t>Crees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el </a:t>
            </a:r>
            <a:r>
              <a:rPr lang="en-US" sz="2000" dirty="0" err="1" smtClean="0"/>
              <a:t>uso</a:t>
            </a:r>
            <a:r>
              <a:rPr lang="en-US" sz="2000" dirty="0" smtClean="0"/>
              <a:t> medicinal de </a:t>
            </a:r>
            <a:r>
              <a:rPr lang="en-US" sz="2000" dirty="0" err="1" smtClean="0"/>
              <a:t>plantas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la </a:t>
            </a:r>
            <a:r>
              <a:rPr lang="en-US" sz="2000" i="1" dirty="0" smtClean="0"/>
              <a:t>coca</a:t>
            </a:r>
            <a:r>
              <a:rPr lang="en-US" sz="2000" dirty="0" smtClean="0"/>
              <a:t> y la </a:t>
            </a:r>
            <a:r>
              <a:rPr lang="en-US" sz="2000" i="1" dirty="0" smtClean="0"/>
              <a:t>marihuana</a:t>
            </a:r>
            <a:r>
              <a:rPr lang="en-US" sz="2000" dirty="0" smtClean="0"/>
              <a:t> </a:t>
            </a:r>
            <a:r>
              <a:rPr lang="en-US" sz="2000" dirty="0" err="1" smtClean="0"/>
              <a:t>debe</a:t>
            </a:r>
            <a:r>
              <a:rPr lang="en-US" sz="2000" dirty="0" smtClean="0"/>
              <a:t> ser legal en </a:t>
            </a:r>
            <a:r>
              <a:rPr lang="en-US" sz="2000" dirty="0" err="1" smtClean="0"/>
              <a:t>todos</a:t>
            </a:r>
            <a:r>
              <a:rPr lang="en-US" sz="2000" dirty="0" smtClean="0"/>
              <a:t> los </a:t>
            </a:r>
            <a:r>
              <a:rPr lang="en-US" sz="2000" dirty="0" err="1" smtClean="0"/>
              <a:t>países</a:t>
            </a:r>
            <a:r>
              <a:rPr lang="en-US" sz="2000" dirty="0" smtClean="0"/>
              <a:t>?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err="1" smtClean="0"/>
              <a:t>Investiga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el </a:t>
            </a:r>
            <a:r>
              <a:rPr lang="en-US" sz="2000" i="1" dirty="0" smtClean="0"/>
              <a:t>peyote</a:t>
            </a:r>
            <a:r>
              <a:rPr lang="en-US" sz="2000" dirty="0" smtClean="0"/>
              <a:t> y </a:t>
            </a:r>
            <a:r>
              <a:rPr lang="en-US" sz="2000" dirty="0" err="1" smtClean="0"/>
              <a:t>su</a:t>
            </a:r>
            <a:r>
              <a:rPr lang="en-US" sz="2000" dirty="0" smtClean="0"/>
              <a:t> </a:t>
            </a:r>
            <a:r>
              <a:rPr lang="en-US" sz="2000" dirty="0" err="1" smtClean="0"/>
              <a:t>uso</a:t>
            </a:r>
            <a:r>
              <a:rPr lang="en-US" sz="2000" dirty="0" smtClean="0"/>
              <a:t> en los </a:t>
            </a:r>
            <a:r>
              <a:rPr lang="en-US" sz="2000" dirty="0" err="1" smtClean="0"/>
              <a:t>Estados</a:t>
            </a:r>
            <a:r>
              <a:rPr lang="en-US" sz="2000" dirty="0" smtClean="0"/>
              <a:t> </a:t>
            </a:r>
            <a:r>
              <a:rPr lang="en-US" sz="2000" dirty="0" err="1" smtClean="0"/>
              <a:t>Unidos</a:t>
            </a:r>
            <a:r>
              <a:rPr lang="en-US" sz="2000" dirty="0" smtClean="0"/>
              <a:t>.</a:t>
            </a:r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6248400"/>
            <a:ext cx="4800600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28111" t="10417" r="32064" b="8333"/>
          <a:stretch>
            <a:fillRect/>
          </a:stretch>
        </p:blipFill>
        <p:spPr bwMode="auto">
          <a:xfrm>
            <a:off x="762000" y="0"/>
            <a:ext cx="48006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6248400"/>
            <a:ext cx="8534400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172200" y="0"/>
            <a:ext cx="2971800" cy="6248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3</a:t>
            </a:r>
          </a:p>
          <a:p>
            <a:pPr marL="0" indent="0">
              <a:buNone/>
            </a:pPr>
            <a:r>
              <a:rPr lang="en-US" sz="2000" dirty="0" smtClean="0"/>
              <a:t>Lee la </a:t>
            </a:r>
            <a:r>
              <a:rPr lang="en-US" sz="2000" dirty="0" err="1" smtClean="0"/>
              <a:t>información</a:t>
            </a:r>
            <a:r>
              <a:rPr lang="en-US" sz="2000" dirty="0" smtClean="0"/>
              <a:t> del blog y </a:t>
            </a:r>
            <a:r>
              <a:rPr lang="en-US" sz="2000" dirty="0" err="1" smtClean="0"/>
              <a:t>responde</a:t>
            </a:r>
            <a:r>
              <a:rPr lang="en-US" sz="2000" dirty="0" smtClean="0"/>
              <a:t>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preguntas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smtClean="0">
                <a:latin typeface="Calibri"/>
              </a:rPr>
              <a:t>¿</a:t>
            </a:r>
            <a:r>
              <a:rPr lang="en-US" sz="2000" dirty="0" err="1" smtClean="0">
                <a:latin typeface="Calibri"/>
              </a:rPr>
              <a:t>Cómo</a:t>
            </a:r>
            <a:r>
              <a:rPr lang="en-US" sz="2000" dirty="0" smtClean="0">
                <a:latin typeface="Calibri"/>
              </a:rPr>
              <a:t> </a:t>
            </a:r>
            <a:r>
              <a:rPr lang="en-US" sz="2000" dirty="0" err="1" smtClean="0">
                <a:latin typeface="Calibri"/>
              </a:rPr>
              <a:t>ayuda</a:t>
            </a:r>
            <a:r>
              <a:rPr lang="en-US" sz="2000" dirty="0" smtClean="0">
                <a:latin typeface="Calibri"/>
              </a:rPr>
              <a:t> la </a:t>
            </a:r>
            <a:r>
              <a:rPr lang="en-US" sz="2000" dirty="0" err="1" smtClean="0">
                <a:latin typeface="Calibri"/>
              </a:rPr>
              <a:t>organización</a:t>
            </a:r>
            <a:r>
              <a:rPr lang="en-US" sz="2000" dirty="0" smtClean="0">
                <a:latin typeface="Calibri"/>
              </a:rPr>
              <a:t> </a:t>
            </a:r>
            <a:r>
              <a:rPr lang="en-US" sz="2000" dirty="0" err="1" smtClean="0">
                <a:latin typeface="Calibri"/>
              </a:rPr>
              <a:t>Homies</a:t>
            </a:r>
            <a:r>
              <a:rPr lang="en-US" sz="2000" dirty="0" smtClean="0">
                <a:latin typeface="Calibri"/>
              </a:rPr>
              <a:t> </a:t>
            </a:r>
            <a:r>
              <a:rPr lang="en-US" sz="2000" dirty="0" err="1" smtClean="0">
                <a:latin typeface="Calibri"/>
              </a:rPr>
              <a:t>Unidos</a:t>
            </a:r>
            <a:r>
              <a:rPr lang="en-US" sz="2000" dirty="0" smtClean="0">
                <a:latin typeface="Calibri"/>
              </a:rPr>
              <a:t> a los </a:t>
            </a:r>
            <a:r>
              <a:rPr lang="en-US" sz="2000" dirty="0" err="1" smtClean="0">
                <a:latin typeface="Calibri"/>
              </a:rPr>
              <a:t>jóvenes</a:t>
            </a:r>
            <a:r>
              <a:rPr lang="en-US" sz="2000" dirty="0" smtClean="0">
                <a:latin typeface="Calibri"/>
              </a:rPr>
              <a:t>?</a:t>
            </a:r>
          </a:p>
          <a:p>
            <a:pPr marL="457200" indent="-457200">
              <a:buAutoNum type="arabicPeriod"/>
            </a:pPr>
            <a:endParaRPr lang="en-US" sz="2000" dirty="0" smtClean="0">
              <a:latin typeface="Calibri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Calibri"/>
              </a:rPr>
              <a:t>En </a:t>
            </a:r>
            <a:r>
              <a:rPr lang="en-US" sz="2000" dirty="0" err="1" smtClean="0">
                <a:latin typeface="Calibri"/>
              </a:rPr>
              <a:t>esta</a:t>
            </a:r>
            <a:r>
              <a:rPr lang="en-US" sz="2000" dirty="0" smtClean="0">
                <a:latin typeface="Calibri"/>
              </a:rPr>
              <a:t> </a:t>
            </a:r>
            <a:r>
              <a:rPr lang="en-US" sz="2000" dirty="0" err="1" smtClean="0">
                <a:latin typeface="Calibri"/>
              </a:rPr>
              <a:t>organización</a:t>
            </a:r>
            <a:r>
              <a:rPr lang="en-US" sz="2000" dirty="0" smtClean="0">
                <a:latin typeface="Calibri"/>
              </a:rPr>
              <a:t> se les </a:t>
            </a:r>
            <a:r>
              <a:rPr lang="en-US" sz="2000" dirty="0" err="1" smtClean="0">
                <a:latin typeface="Calibri"/>
              </a:rPr>
              <a:t>quitan</a:t>
            </a:r>
            <a:r>
              <a:rPr lang="en-US" sz="2000" dirty="0" smtClean="0">
                <a:latin typeface="Calibri"/>
              </a:rPr>
              <a:t> los </a:t>
            </a:r>
            <a:r>
              <a:rPr lang="en-US" sz="2000" i="1" dirty="0" err="1" smtClean="0">
                <a:latin typeface="Calibri"/>
              </a:rPr>
              <a:t>tatuajes</a:t>
            </a:r>
            <a:r>
              <a:rPr lang="en-US" sz="2000" i="1" dirty="0" smtClean="0">
                <a:latin typeface="Calibri"/>
              </a:rPr>
              <a:t> </a:t>
            </a:r>
            <a:r>
              <a:rPr lang="en-US" sz="2000" dirty="0" err="1" smtClean="0">
                <a:latin typeface="Calibri"/>
              </a:rPr>
              <a:t>pandilleros</a:t>
            </a:r>
            <a:r>
              <a:rPr lang="en-US" sz="2000" dirty="0" smtClean="0">
                <a:latin typeface="Calibri"/>
              </a:rPr>
              <a:t> a los </a:t>
            </a:r>
            <a:r>
              <a:rPr lang="en-US" sz="2000" dirty="0" err="1" smtClean="0">
                <a:latin typeface="Calibri"/>
              </a:rPr>
              <a:t>jóvenes</a:t>
            </a:r>
            <a:r>
              <a:rPr lang="en-US" sz="2000" dirty="0" smtClean="0">
                <a:latin typeface="Calibri"/>
              </a:rPr>
              <a:t>. ¿Estás de </a:t>
            </a:r>
            <a:r>
              <a:rPr lang="en-US" sz="2000" dirty="0" err="1" smtClean="0">
                <a:latin typeface="Calibri"/>
              </a:rPr>
              <a:t>acuerdo</a:t>
            </a:r>
            <a:r>
              <a:rPr lang="en-US" sz="2000" dirty="0" smtClean="0">
                <a:latin typeface="Calibri"/>
              </a:rPr>
              <a:t> con </a:t>
            </a:r>
            <a:r>
              <a:rPr lang="en-US" sz="2000" dirty="0" err="1" smtClean="0"/>
              <a:t>este</a:t>
            </a:r>
            <a:r>
              <a:rPr lang="en-US" sz="2000" dirty="0" smtClean="0"/>
              <a:t> </a:t>
            </a:r>
            <a:r>
              <a:rPr lang="en-US" sz="2000" dirty="0" err="1" smtClean="0"/>
              <a:t>procedimiento</a:t>
            </a:r>
            <a:r>
              <a:rPr lang="en-US" sz="2000" dirty="0" smtClean="0"/>
              <a:t>? ¿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sí</a:t>
            </a:r>
            <a:r>
              <a:rPr lang="en-US" sz="2000" dirty="0" smtClean="0"/>
              <a:t>? ¿</a:t>
            </a: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qué</a:t>
            </a:r>
            <a:r>
              <a:rPr lang="en-US" sz="2000" dirty="0" smtClean="0"/>
              <a:t> no?</a:t>
            </a:r>
            <a:endParaRPr lang="en-US" sz="2000" dirty="0" smtClean="0">
              <a:latin typeface="Calibri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Calibri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Calibri"/>
            </a:endParaRPr>
          </a:p>
          <a:p>
            <a:pPr marL="457200" indent="-457200">
              <a:buAutoNum type="arabicPeriod"/>
            </a:pPr>
            <a:endParaRPr lang="en-US" sz="20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31040" t="15625" r="22694" b="14583"/>
          <a:stretch>
            <a:fillRect/>
          </a:stretch>
        </p:blipFill>
        <p:spPr bwMode="auto">
          <a:xfrm>
            <a:off x="609600" y="0"/>
            <a:ext cx="5562600" cy="6248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4</a:t>
            </a:r>
          </a:p>
          <a:p>
            <a:pPr marL="0" indent="0">
              <a:buNone/>
            </a:pPr>
            <a:r>
              <a:rPr lang="en-US" sz="2000" dirty="0" smtClean="0"/>
              <a:t>Completa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noticias</a:t>
            </a:r>
            <a:r>
              <a:rPr lang="en-US" sz="2000" dirty="0" smtClean="0"/>
              <a:t> de un </a:t>
            </a:r>
            <a:r>
              <a:rPr lang="en-US" sz="2000" dirty="0" err="1" smtClean="0"/>
              <a:t>periódico</a:t>
            </a:r>
            <a:r>
              <a:rPr lang="en-US" sz="2000" dirty="0" smtClean="0"/>
              <a:t> </a:t>
            </a:r>
            <a:r>
              <a:rPr lang="en-US" sz="2000" dirty="0" err="1" smtClean="0"/>
              <a:t>utilizando</a:t>
            </a:r>
            <a:r>
              <a:rPr lang="en-US" sz="2000" dirty="0" smtClean="0"/>
              <a:t> </a:t>
            </a:r>
            <a:r>
              <a:rPr lang="en-US" sz="2000" dirty="0" err="1" smtClean="0"/>
              <a:t>palabras</a:t>
            </a:r>
            <a:r>
              <a:rPr lang="en-US" sz="2000" dirty="0" smtClean="0"/>
              <a:t> del </a:t>
            </a:r>
            <a:r>
              <a:rPr lang="en-US" sz="2000" dirty="0" err="1" smtClean="0"/>
              <a:t>vocabulario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aparece</a:t>
            </a:r>
            <a:r>
              <a:rPr lang="en-US" sz="2000" dirty="0" smtClean="0"/>
              <a:t> al </a:t>
            </a:r>
            <a:r>
              <a:rPr lang="en-US" sz="2000" dirty="0" err="1" smtClean="0"/>
              <a:t>lado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En la </a:t>
            </a:r>
            <a:r>
              <a:rPr lang="en-US" sz="2000" dirty="0" err="1" smtClean="0"/>
              <a:t>noche</a:t>
            </a:r>
            <a:r>
              <a:rPr lang="en-US" sz="2000" dirty="0" smtClean="0"/>
              <a:t> anterior </a:t>
            </a:r>
            <a:r>
              <a:rPr lang="en-US" sz="2000" dirty="0" err="1" smtClean="0"/>
              <a:t>hubo</a:t>
            </a:r>
            <a:r>
              <a:rPr lang="en-US" sz="2000" dirty="0" smtClean="0"/>
              <a:t> un __________ en el </a:t>
            </a:r>
            <a:r>
              <a:rPr lang="en-US" sz="2000" dirty="0" err="1" smtClean="0"/>
              <a:t>norte</a:t>
            </a:r>
            <a:r>
              <a:rPr lang="en-US" sz="2000" dirty="0" smtClean="0"/>
              <a:t> de la ciudad. Un hombre </a:t>
            </a:r>
            <a:r>
              <a:rPr lang="en-US" sz="2000" dirty="0" err="1" smtClean="0"/>
              <a:t>murió</a:t>
            </a:r>
            <a:r>
              <a:rPr lang="en-US" sz="2000" dirty="0" smtClean="0"/>
              <a:t> de dos </a:t>
            </a:r>
            <a:r>
              <a:rPr lang="en-US" sz="2000" dirty="0" err="1" smtClean="0"/>
              <a:t>disparos</a:t>
            </a:r>
            <a:r>
              <a:rPr lang="en-US" sz="2000" dirty="0" smtClean="0"/>
              <a:t>. Se </a:t>
            </a:r>
            <a:r>
              <a:rPr lang="en-US" sz="2000" dirty="0" err="1" smtClean="0"/>
              <a:t>desconoce</a:t>
            </a:r>
            <a:r>
              <a:rPr lang="en-US" sz="2000" dirty="0" smtClean="0"/>
              <a:t> </a:t>
            </a:r>
            <a:r>
              <a:rPr lang="en-US" sz="2000" dirty="0" err="1" smtClean="0"/>
              <a:t>quién</a:t>
            </a:r>
            <a:r>
              <a:rPr lang="en-US" sz="2000" dirty="0" smtClean="0"/>
              <a:t> </a:t>
            </a:r>
            <a:r>
              <a:rPr lang="en-US" sz="2000" dirty="0" err="1" smtClean="0"/>
              <a:t>fue</a:t>
            </a:r>
            <a:r>
              <a:rPr lang="en-US" sz="2000" dirty="0" smtClean="0"/>
              <a:t> el _____________. </a:t>
            </a:r>
          </a:p>
          <a:p>
            <a:pPr marL="0" indent="0">
              <a:buNone/>
            </a:pPr>
            <a:r>
              <a:rPr lang="en-US" sz="2000" dirty="0" err="1" smtClean="0"/>
              <a:t>Por</a:t>
            </a:r>
            <a:r>
              <a:rPr lang="en-US" sz="2000" dirty="0" smtClean="0"/>
              <a:t> </a:t>
            </a:r>
            <a:r>
              <a:rPr lang="en-US" sz="2000" dirty="0" err="1" smtClean="0"/>
              <a:t>otra</a:t>
            </a:r>
            <a:r>
              <a:rPr lang="en-US" sz="2000" dirty="0" smtClean="0"/>
              <a:t> parte, la </a:t>
            </a:r>
            <a:r>
              <a:rPr lang="en-US" sz="2000" dirty="0" err="1" smtClean="0"/>
              <a:t>policía</a:t>
            </a:r>
            <a:r>
              <a:rPr lang="en-US" sz="2000" dirty="0" smtClean="0"/>
              <a:t> </a:t>
            </a:r>
            <a:r>
              <a:rPr lang="en-US" sz="2000" dirty="0" err="1" smtClean="0"/>
              <a:t>detuvo</a:t>
            </a:r>
            <a:r>
              <a:rPr lang="en-US" sz="2000" dirty="0" smtClean="0"/>
              <a:t> a un ____________, </a:t>
            </a:r>
            <a:r>
              <a:rPr lang="en-US" sz="2000" dirty="0" err="1" smtClean="0"/>
              <a:t>quién</a:t>
            </a:r>
            <a:r>
              <a:rPr lang="en-US" sz="2000" dirty="0" smtClean="0"/>
              <a:t> se </a:t>
            </a:r>
            <a:r>
              <a:rPr lang="en-US" sz="2000" dirty="0" err="1" smtClean="0"/>
              <a:t>dedicaba</a:t>
            </a:r>
            <a:r>
              <a:rPr lang="en-US" sz="2000" dirty="0" smtClean="0"/>
              <a:t> a </a:t>
            </a:r>
            <a:r>
              <a:rPr lang="en-US" sz="2000" dirty="0" err="1" smtClean="0"/>
              <a:t>traficar</a:t>
            </a:r>
            <a:r>
              <a:rPr lang="en-US" sz="2000" dirty="0" smtClean="0"/>
              <a:t> </a:t>
            </a:r>
            <a:r>
              <a:rPr lang="en-US" sz="2000" dirty="0" err="1" smtClean="0"/>
              <a:t>drogas</a:t>
            </a:r>
            <a:r>
              <a:rPr lang="en-US" sz="2000" dirty="0" smtClean="0"/>
              <a:t> en </a:t>
            </a:r>
            <a:r>
              <a:rPr lang="en-US" sz="2000" dirty="0" err="1" smtClean="0"/>
              <a:t>esta</a:t>
            </a:r>
            <a:r>
              <a:rPr lang="en-US" sz="2000" dirty="0" smtClean="0"/>
              <a:t> </a:t>
            </a:r>
            <a:r>
              <a:rPr lang="en-US" sz="2000" dirty="0" err="1" smtClean="0"/>
              <a:t>región</a:t>
            </a:r>
            <a:r>
              <a:rPr lang="en-US" sz="2000" dirty="0" smtClean="0"/>
              <a:t>. Este hombre </a:t>
            </a:r>
            <a:r>
              <a:rPr lang="en-US" sz="2000" dirty="0" err="1" smtClean="0"/>
              <a:t>será</a:t>
            </a:r>
            <a:r>
              <a:rPr lang="en-US" sz="2000" dirty="0" smtClean="0"/>
              <a:t> </a:t>
            </a:r>
            <a:r>
              <a:rPr lang="en-US" sz="2000" dirty="0" err="1" smtClean="0"/>
              <a:t>enviado</a:t>
            </a:r>
            <a:r>
              <a:rPr lang="en-US" sz="2000" dirty="0" smtClean="0"/>
              <a:t> a la _____________ de </a:t>
            </a:r>
            <a:r>
              <a:rPr lang="en-US" sz="2000" dirty="0" err="1" smtClean="0"/>
              <a:t>máxima</a:t>
            </a:r>
            <a:r>
              <a:rPr lang="en-US" sz="2000" dirty="0" smtClean="0"/>
              <a:t> </a:t>
            </a:r>
            <a:r>
              <a:rPr lang="en-US" sz="2000" dirty="0" err="1" smtClean="0"/>
              <a:t>seguridad</a:t>
            </a:r>
            <a:r>
              <a:rPr lang="en-US" sz="2000" dirty="0" smtClean="0"/>
              <a:t> de la capital.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En el </a:t>
            </a:r>
            <a:r>
              <a:rPr lang="en-US" sz="2000" dirty="0" err="1" smtClean="0"/>
              <a:t>sur</a:t>
            </a:r>
            <a:r>
              <a:rPr lang="en-US" sz="2000" dirty="0" smtClean="0"/>
              <a:t> de la ciudad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mujer</a:t>
            </a:r>
            <a:r>
              <a:rPr lang="en-US" sz="2000" dirty="0" smtClean="0"/>
              <a:t> </a:t>
            </a:r>
            <a:r>
              <a:rPr lang="en-US" sz="2000" dirty="0" err="1" smtClean="0"/>
              <a:t>denunció</a:t>
            </a:r>
            <a:r>
              <a:rPr lang="en-US" sz="2000" dirty="0" smtClean="0"/>
              <a:t> un __________. </a:t>
            </a:r>
            <a:r>
              <a:rPr lang="en-US" sz="2000" dirty="0" err="1" smtClean="0"/>
              <a:t>Informó</a:t>
            </a:r>
            <a:r>
              <a:rPr lang="en-US" sz="2000" dirty="0" smtClean="0"/>
              <a:t> a la </a:t>
            </a:r>
            <a:r>
              <a:rPr lang="en-US" sz="2000" dirty="0" err="1" smtClean="0"/>
              <a:t>policía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los </a:t>
            </a:r>
            <a:r>
              <a:rPr lang="en-US" sz="2000" dirty="0" err="1" smtClean="0"/>
              <a:t>ladrones</a:t>
            </a:r>
            <a:r>
              <a:rPr lang="en-US" sz="2000" dirty="0" smtClean="0"/>
              <a:t> </a:t>
            </a:r>
            <a:r>
              <a:rPr lang="en-US" sz="2000" dirty="0" err="1" smtClean="0"/>
              <a:t>entraron</a:t>
            </a:r>
            <a:r>
              <a:rPr lang="en-US" sz="2000" dirty="0" smtClean="0"/>
              <a:t>  </a:t>
            </a:r>
            <a:r>
              <a:rPr lang="en-US" sz="2000" dirty="0" err="1" smtClean="0"/>
              <a:t>durante</a:t>
            </a:r>
            <a:r>
              <a:rPr lang="en-US" sz="2000" dirty="0" smtClean="0"/>
              <a:t> la </a:t>
            </a:r>
            <a:r>
              <a:rPr lang="en-US" sz="2000" dirty="0" err="1" smtClean="0"/>
              <a:t>noche</a:t>
            </a:r>
            <a:r>
              <a:rPr lang="en-US" sz="2000" dirty="0" smtClean="0"/>
              <a:t> a </a:t>
            </a:r>
            <a:r>
              <a:rPr lang="en-US" sz="2000" dirty="0" err="1" smtClean="0"/>
              <a:t>su</a:t>
            </a:r>
            <a:r>
              <a:rPr lang="en-US" sz="2000" dirty="0" smtClean="0"/>
              <a:t> </a:t>
            </a:r>
            <a:r>
              <a:rPr lang="en-US" sz="2000" dirty="0" err="1" smtClean="0"/>
              <a:t>oficina</a:t>
            </a:r>
            <a:r>
              <a:rPr lang="en-US" sz="2000" dirty="0" smtClean="0"/>
              <a:t> y se </a:t>
            </a:r>
            <a:r>
              <a:rPr lang="en-US" sz="2000" dirty="0" err="1" smtClean="0"/>
              <a:t>llevaron</a:t>
            </a:r>
            <a:r>
              <a:rPr lang="en-US" sz="2000" dirty="0" smtClean="0"/>
              <a:t> 2 </a:t>
            </a:r>
            <a:r>
              <a:rPr lang="en-US" sz="2000" dirty="0" err="1" smtClean="0"/>
              <a:t>computadores</a:t>
            </a:r>
            <a:r>
              <a:rPr lang="en-US" sz="2000" dirty="0" smtClean="0"/>
              <a:t> y </a:t>
            </a:r>
            <a:r>
              <a:rPr lang="en-US" sz="2000" dirty="0" err="1" smtClean="0"/>
              <a:t>otros</a:t>
            </a:r>
            <a:r>
              <a:rPr lang="en-US" sz="2000" dirty="0" smtClean="0"/>
              <a:t> </a:t>
            </a:r>
            <a:r>
              <a:rPr lang="en-US" sz="2000" dirty="0" err="1" smtClean="0"/>
              <a:t>equipos</a:t>
            </a:r>
            <a:r>
              <a:rPr lang="en-US" sz="2000" dirty="0" smtClean="0"/>
              <a:t> </a:t>
            </a:r>
            <a:r>
              <a:rPr lang="en-US" sz="2000" dirty="0" err="1" smtClean="0"/>
              <a:t>electrónicos</a:t>
            </a:r>
            <a:r>
              <a:rPr lang="en-US" sz="2000" dirty="0" smtClean="0"/>
              <a:t>. 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6248400"/>
            <a:ext cx="4800600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31040" t="12500" r="22694" b="14583"/>
          <a:stretch>
            <a:fillRect/>
          </a:stretch>
        </p:blipFill>
        <p:spPr bwMode="auto">
          <a:xfrm>
            <a:off x="762000" y="0"/>
            <a:ext cx="4800600" cy="6172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5</a:t>
            </a:r>
          </a:p>
          <a:p>
            <a:pPr marL="0" indent="0">
              <a:buNone/>
            </a:pPr>
            <a:r>
              <a:rPr lang="en-US" sz="2000" dirty="0" smtClean="0"/>
              <a:t>a) Escribe </a:t>
            </a:r>
            <a:r>
              <a:rPr lang="en-US" sz="2000" dirty="0" err="1" smtClean="0"/>
              <a:t>tu</a:t>
            </a:r>
            <a:r>
              <a:rPr lang="en-US" sz="2000" dirty="0" smtClean="0"/>
              <a:t> </a:t>
            </a:r>
            <a:r>
              <a:rPr lang="en-US" sz="2000" dirty="0" err="1" smtClean="0"/>
              <a:t>opinión</a:t>
            </a:r>
            <a:r>
              <a:rPr lang="en-US" sz="2000" dirty="0" smtClean="0"/>
              <a:t> </a:t>
            </a:r>
            <a:r>
              <a:rPr lang="en-US" sz="2000" dirty="0" err="1" smtClean="0"/>
              <a:t>sobre</a:t>
            </a:r>
            <a:r>
              <a:rPr lang="en-US" sz="2000" dirty="0" smtClean="0"/>
              <a:t> los </a:t>
            </a:r>
            <a:r>
              <a:rPr lang="en-US" sz="2000" dirty="0" err="1" smtClean="0"/>
              <a:t>siguientes</a:t>
            </a:r>
            <a:r>
              <a:rPr lang="en-US" sz="2000" dirty="0" smtClean="0"/>
              <a:t> </a:t>
            </a:r>
            <a:r>
              <a:rPr lang="en-US" sz="2000" dirty="0" err="1" smtClean="0"/>
              <a:t>temas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La </a:t>
            </a:r>
            <a:r>
              <a:rPr lang="en-US" sz="2000" dirty="0" err="1" smtClean="0"/>
              <a:t>cadena</a:t>
            </a:r>
            <a:r>
              <a:rPr lang="en-US" sz="2000" dirty="0" smtClean="0"/>
              <a:t> </a:t>
            </a:r>
            <a:r>
              <a:rPr lang="en-US" sz="2000" dirty="0" err="1" smtClean="0"/>
              <a:t>perpetua</a:t>
            </a:r>
            <a:r>
              <a:rPr lang="en-US" sz="2000" dirty="0" smtClean="0"/>
              <a:t>_______________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La </a:t>
            </a:r>
            <a:r>
              <a:rPr lang="en-US" sz="2000" dirty="0" err="1" smtClean="0"/>
              <a:t>adicción</a:t>
            </a:r>
            <a:r>
              <a:rPr lang="en-US" sz="2000" dirty="0" smtClean="0"/>
              <a:t>______________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La </a:t>
            </a:r>
            <a:r>
              <a:rPr lang="en-US" sz="2000" dirty="0" err="1" smtClean="0"/>
              <a:t>inseguridad</a:t>
            </a:r>
            <a:r>
              <a:rPr lang="en-US" sz="2000" dirty="0" smtClean="0"/>
              <a:t>___________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None/>
            </a:pPr>
            <a:r>
              <a:rPr lang="en-US" sz="2000" dirty="0" smtClean="0"/>
              <a:t>b) Para </a:t>
            </a:r>
            <a:r>
              <a:rPr lang="en-US" sz="2000" dirty="0" err="1" smtClean="0"/>
              <a:t>debatir</a:t>
            </a:r>
            <a:r>
              <a:rPr lang="en-US" sz="2000" dirty="0" smtClean="0"/>
              <a:t>: </a:t>
            </a:r>
          </a:p>
          <a:p>
            <a:pPr marL="0" indent="0">
              <a:buNone/>
            </a:pPr>
            <a:r>
              <a:rPr lang="en-US" sz="2000" dirty="0" smtClean="0"/>
              <a:t>Estás a favor o en contra  de la </a:t>
            </a:r>
            <a:r>
              <a:rPr lang="en-US" sz="2000" dirty="0" err="1" smtClean="0"/>
              <a:t>pena</a:t>
            </a:r>
            <a:r>
              <a:rPr lang="en-US" sz="2000" dirty="0" smtClean="0"/>
              <a:t> de </a:t>
            </a:r>
            <a:r>
              <a:rPr lang="en-US" sz="2000" dirty="0" err="1" smtClean="0"/>
              <a:t>muerte</a:t>
            </a:r>
            <a:r>
              <a:rPr lang="en-US" sz="2000" dirty="0" smtClean="0"/>
              <a:t>. Escribe 3 </a:t>
            </a:r>
            <a:r>
              <a:rPr lang="en-US" sz="2000" dirty="0" err="1" smtClean="0"/>
              <a:t>razones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justificar</a:t>
            </a:r>
            <a:r>
              <a:rPr lang="en-US" sz="2000" dirty="0" smtClean="0"/>
              <a:t> </a:t>
            </a:r>
            <a:r>
              <a:rPr lang="en-US" sz="2000" dirty="0" err="1" smtClean="0"/>
              <a:t>tu</a:t>
            </a:r>
            <a:r>
              <a:rPr lang="en-US" sz="2000" dirty="0" smtClean="0"/>
              <a:t> </a:t>
            </a:r>
            <a:r>
              <a:rPr lang="en-US" sz="2000" dirty="0" err="1" smtClean="0"/>
              <a:t>opinión</a:t>
            </a:r>
            <a:r>
              <a:rPr lang="en-US" sz="2000" dirty="0" smtClean="0"/>
              <a:t>. </a:t>
            </a:r>
          </a:p>
          <a:p>
            <a:pPr marL="0" indent="0">
              <a:buNone/>
            </a:pPr>
            <a:r>
              <a:rPr lang="en-US" sz="2000" dirty="0" smtClean="0"/>
              <a:t>1._______________________</a:t>
            </a:r>
          </a:p>
          <a:p>
            <a:pPr marL="0" indent="0">
              <a:buNone/>
            </a:pPr>
            <a:r>
              <a:rPr lang="en-US" sz="2000" dirty="0" smtClean="0"/>
              <a:t>2. _______________________</a:t>
            </a:r>
          </a:p>
          <a:p>
            <a:pPr marL="0" indent="0">
              <a:buNone/>
            </a:pPr>
            <a:r>
              <a:rPr lang="en-US" sz="2000" dirty="0" smtClean="0"/>
              <a:t>3. _______________________</a:t>
            </a:r>
          </a:p>
          <a:p>
            <a:pPr marL="457200" indent="-457200"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6629400"/>
            <a:ext cx="4953000" cy="228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6354" t="19792" r="31479" b="8333"/>
          <a:stretch>
            <a:fillRect/>
          </a:stretch>
        </p:blipFill>
        <p:spPr bwMode="auto">
          <a:xfrm>
            <a:off x="609600" y="0"/>
            <a:ext cx="4876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 l="36715" t="21875" r="41960" b="19792"/>
          <a:stretch>
            <a:fillRect/>
          </a:stretch>
        </p:blipFill>
        <p:spPr bwMode="auto">
          <a:xfrm>
            <a:off x="2590800" y="5106874"/>
            <a:ext cx="914400" cy="1529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6</a:t>
            </a:r>
          </a:p>
          <a:p>
            <a:pPr marL="0" indent="0">
              <a:buNone/>
            </a:pPr>
            <a:r>
              <a:rPr lang="en-US" sz="2000" dirty="0" smtClean="0"/>
              <a:t>a) Si </a:t>
            </a:r>
            <a:r>
              <a:rPr lang="en-US" sz="2000" dirty="0" err="1" smtClean="0"/>
              <a:t>ustedes</a:t>
            </a:r>
            <a:r>
              <a:rPr lang="en-US" sz="2000" dirty="0" smtClean="0"/>
              <a:t> </a:t>
            </a:r>
            <a:r>
              <a:rPr lang="en-US" sz="2000" dirty="0" err="1" smtClean="0"/>
              <a:t>fueran</a:t>
            </a:r>
            <a:r>
              <a:rPr lang="en-US" sz="2000" dirty="0" smtClean="0"/>
              <a:t> padres y </a:t>
            </a:r>
            <a:r>
              <a:rPr lang="en-US" sz="2000" dirty="0" err="1" smtClean="0"/>
              <a:t>tuvieran</a:t>
            </a:r>
            <a:r>
              <a:rPr lang="en-US" sz="2000" dirty="0" smtClean="0"/>
              <a:t> </a:t>
            </a:r>
            <a:r>
              <a:rPr lang="en-US" sz="2000" dirty="0" err="1" smtClean="0"/>
              <a:t>hijos</a:t>
            </a:r>
            <a:r>
              <a:rPr lang="en-US" sz="2000" dirty="0" smtClean="0"/>
              <a:t> </a:t>
            </a:r>
            <a:r>
              <a:rPr lang="en-US" sz="2000" dirty="0" err="1" smtClean="0"/>
              <a:t>menores</a:t>
            </a:r>
            <a:r>
              <a:rPr lang="en-US" sz="2000" dirty="0" smtClean="0"/>
              <a:t> de 10 </a:t>
            </a:r>
            <a:r>
              <a:rPr lang="en-US" sz="2000" dirty="0" err="1" smtClean="0"/>
              <a:t>años</a:t>
            </a:r>
            <a:r>
              <a:rPr lang="en-US" sz="2000" dirty="0" smtClean="0"/>
              <a:t>, ¿</a:t>
            </a:r>
            <a:r>
              <a:rPr lang="en-US" sz="2000" dirty="0" err="1" smtClean="0"/>
              <a:t>qué</a:t>
            </a:r>
            <a:r>
              <a:rPr lang="en-US" sz="2000" dirty="0" smtClean="0"/>
              <a:t> </a:t>
            </a:r>
            <a:r>
              <a:rPr lang="en-US" sz="2000" dirty="0" err="1" smtClean="0"/>
              <a:t>programas</a:t>
            </a:r>
            <a:r>
              <a:rPr lang="en-US" sz="2000" dirty="0" smtClean="0"/>
              <a:t> de </a:t>
            </a:r>
            <a:r>
              <a:rPr lang="en-US" sz="2000" dirty="0" err="1" smtClean="0"/>
              <a:t>televisión</a:t>
            </a:r>
            <a:r>
              <a:rPr lang="en-US" sz="2000" dirty="0" smtClean="0"/>
              <a:t> no les </a:t>
            </a:r>
            <a:r>
              <a:rPr lang="en-US" sz="2000" dirty="0" err="1" smtClean="0"/>
              <a:t>dejarían</a:t>
            </a:r>
            <a:r>
              <a:rPr lang="en-US" sz="2000" dirty="0" smtClean="0"/>
              <a:t> </a:t>
            </a:r>
            <a:r>
              <a:rPr lang="en-US" sz="2000" dirty="0" err="1" smtClean="0"/>
              <a:t>ver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r>
              <a:rPr lang="en-US" sz="2000" dirty="0" smtClean="0"/>
              <a:t>______________________________________________________________________________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b) </a:t>
            </a:r>
            <a:r>
              <a:rPr lang="en-US" sz="2000" dirty="0" smtClean="0">
                <a:latin typeface="Calibri"/>
              </a:rPr>
              <a:t>¿</a:t>
            </a:r>
            <a:r>
              <a:rPr lang="en-US" sz="2000" dirty="0" err="1" smtClean="0"/>
              <a:t>Creen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hay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relación</a:t>
            </a:r>
            <a:r>
              <a:rPr lang="en-US" sz="2000" dirty="0" smtClean="0"/>
              <a:t> </a:t>
            </a:r>
            <a:r>
              <a:rPr lang="en-US" sz="2000" dirty="0" err="1" smtClean="0"/>
              <a:t>directa</a:t>
            </a:r>
            <a:r>
              <a:rPr lang="en-US" sz="2000" dirty="0" smtClean="0"/>
              <a:t> entre lo </a:t>
            </a:r>
            <a:r>
              <a:rPr lang="en-US" sz="2000" dirty="0" err="1" smtClean="0"/>
              <a:t>que</a:t>
            </a:r>
            <a:r>
              <a:rPr lang="en-US" sz="2000" dirty="0" smtClean="0"/>
              <a:t> los </a:t>
            </a:r>
            <a:r>
              <a:rPr lang="en-US" sz="2000" dirty="0" err="1" smtClean="0"/>
              <a:t>niños</a:t>
            </a:r>
            <a:r>
              <a:rPr lang="en-US" sz="2000" dirty="0" smtClean="0"/>
              <a:t> </a:t>
            </a:r>
            <a:r>
              <a:rPr lang="en-US" sz="2000" dirty="0" err="1" smtClean="0"/>
              <a:t>ven</a:t>
            </a:r>
            <a:r>
              <a:rPr lang="en-US" sz="2000" dirty="0" smtClean="0"/>
              <a:t> en la </a:t>
            </a:r>
            <a:r>
              <a:rPr lang="en-US" sz="2000" dirty="0" err="1" smtClean="0"/>
              <a:t>televisión</a:t>
            </a:r>
            <a:r>
              <a:rPr lang="en-US" sz="2000" dirty="0" smtClean="0"/>
              <a:t> o en los video </a:t>
            </a:r>
            <a:r>
              <a:rPr lang="en-US" sz="2000" dirty="0" err="1" smtClean="0"/>
              <a:t>juegos</a:t>
            </a:r>
            <a:r>
              <a:rPr lang="en-US" sz="2000" dirty="0" smtClean="0"/>
              <a:t> y la </a:t>
            </a:r>
            <a:r>
              <a:rPr lang="en-US" sz="2000" dirty="0" err="1" smtClean="0"/>
              <a:t>tendencia</a:t>
            </a:r>
            <a:r>
              <a:rPr lang="en-US" sz="2000" dirty="0" smtClean="0"/>
              <a:t> a ser </a:t>
            </a:r>
            <a:r>
              <a:rPr lang="en-US" sz="2000" dirty="0" err="1" smtClean="0"/>
              <a:t>violentos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r>
              <a:rPr lang="en-US" sz="2000" dirty="0" smtClean="0"/>
              <a:t>______________________________________________________________________________</a:t>
            </a:r>
          </a:p>
          <a:p>
            <a:pPr>
              <a:buNone/>
            </a:pPr>
            <a:endParaRPr lang="en-US" sz="2000" b="1" dirty="0" smtClean="0"/>
          </a:p>
          <a:p>
            <a:pPr>
              <a:buNone/>
            </a:pPr>
            <a:r>
              <a:rPr lang="en-US" sz="2000" dirty="0" smtClean="0"/>
              <a:t>c) ¿</a:t>
            </a:r>
            <a:r>
              <a:rPr lang="en-US" sz="2000" dirty="0" err="1" smtClean="0"/>
              <a:t>Están</a:t>
            </a:r>
            <a:r>
              <a:rPr lang="en-US" sz="2000" dirty="0" smtClean="0"/>
              <a:t> de </a:t>
            </a:r>
            <a:r>
              <a:rPr lang="en-US" sz="2000" dirty="0" err="1" smtClean="0"/>
              <a:t>acuerdo</a:t>
            </a:r>
            <a:r>
              <a:rPr lang="en-US" sz="2000" dirty="0" smtClean="0"/>
              <a:t> con el </a:t>
            </a:r>
            <a:r>
              <a:rPr lang="en-US" sz="2000" dirty="0" err="1" smtClean="0"/>
              <a:t>horario</a:t>
            </a:r>
            <a:r>
              <a:rPr lang="en-US" sz="2000" dirty="0" smtClean="0"/>
              <a:t> de </a:t>
            </a:r>
            <a:r>
              <a:rPr lang="en-US" sz="2000" dirty="0" err="1" smtClean="0"/>
              <a:t>protección</a:t>
            </a:r>
            <a:r>
              <a:rPr lang="en-US" sz="2000" dirty="0" smtClean="0"/>
              <a:t> al </a:t>
            </a:r>
            <a:r>
              <a:rPr lang="en-US" sz="2000" dirty="0" err="1" smtClean="0"/>
              <a:t>menor</a:t>
            </a:r>
            <a:r>
              <a:rPr lang="en-US" sz="2000" dirty="0" smtClean="0"/>
              <a:t> en la </a:t>
            </a:r>
            <a:r>
              <a:rPr lang="en-US" sz="2000" dirty="0" err="1" smtClean="0"/>
              <a:t>televisión</a:t>
            </a:r>
            <a:r>
              <a:rPr lang="en-US" sz="2000" dirty="0" smtClean="0"/>
              <a:t>?</a:t>
            </a:r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6248400"/>
            <a:ext cx="4724400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 l="32796" t="28125" r="25037" b="10417"/>
          <a:stretch>
            <a:fillRect/>
          </a:stretch>
        </p:blipFill>
        <p:spPr bwMode="auto">
          <a:xfrm>
            <a:off x="762000" y="0"/>
            <a:ext cx="4724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31625" t="18750" r="22108" b="46307"/>
          <a:stretch>
            <a:fillRect/>
          </a:stretch>
        </p:blipFill>
        <p:spPr bwMode="auto">
          <a:xfrm>
            <a:off x="762000" y="0"/>
            <a:ext cx="8382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3200400"/>
            <a:ext cx="8382000" cy="3352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dirty="0" err="1" smtClean="0"/>
              <a:t>Actividad</a:t>
            </a:r>
            <a:r>
              <a:rPr lang="en-US" sz="2000" b="1" dirty="0" smtClean="0"/>
              <a:t> 7</a:t>
            </a:r>
          </a:p>
          <a:p>
            <a:pPr marL="0" indent="0">
              <a:buNone/>
            </a:pPr>
            <a:r>
              <a:rPr lang="en-US" sz="2000" dirty="0" smtClean="0"/>
              <a:t>Otro </a:t>
            </a:r>
            <a:r>
              <a:rPr lang="en-US" sz="2000" dirty="0" err="1" smtClean="0"/>
              <a:t>tema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controversial </a:t>
            </a:r>
            <a:r>
              <a:rPr lang="en-US" sz="2000" dirty="0" err="1" smtClean="0"/>
              <a:t>es</a:t>
            </a:r>
            <a:r>
              <a:rPr lang="en-US" sz="2000" dirty="0" smtClean="0"/>
              <a:t> la </a:t>
            </a:r>
            <a:r>
              <a:rPr lang="en-US" sz="2000" dirty="0" err="1" smtClean="0"/>
              <a:t>legalización</a:t>
            </a:r>
            <a:r>
              <a:rPr lang="en-US" sz="2000" dirty="0" smtClean="0"/>
              <a:t> de </a:t>
            </a:r>
            <a:r>
              <a:rPr lang="en-US" sz="2000" dirty="0" err="1" smtClean="0"/>
              <a:t>drogas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la marihuana o la </a:t>
            </a:r>
            <a:r>
              <a:rPr lang="en-US" sz="2000" dirty="0" err="1" smtClean="0"/>
              <a:t>cocaína</a:t>
            </a:r>
            <a:r>
              <a:rPr lang="en-US" sz="2000" dirty="0" smtClean="0"/>
              <a:t>. </a:t>
            </a:r>
            <a:r>
              <a:rPr lang="en-US" sz="2000" dirty="0" err="1" smtClean="0"/>
              <a:t>Utiliza</a:t>
            </a:r>
            <a:r>
              <a:rPr lang="en-US" sz="2000" dirty="0" smtClean="0"/>
              <a:t> </a:t>
            </a:r>
            <a:r>
              <a:rPr lang="en-US" sz="2000" dirty="0" err="1" smtClean="0"/>
              <a:t>algunas</a:t>
            </a:r>
            <a:r>
              <a:rPr lang="en-US" sz="2000" dirty="0" smtClean="0"/>
              <a:t> de </a:t>
            </a:r>
            <a:r>
              <a:rPr lang="en-US" sz="2000" dirty="0" err="1" smtClean="0"/>
              <a:t>las</a:t>
            </a:r>
            <a:r>
              <a:rPr lang="en-US" sz="2000" dirty="0" smtClean="0"/>
              <a:t> </a:t>
            </a:r>
            <a:r>
              <a:rPr lang="en-US" sz="2000" dirty="0" err="1" smtClean="0"/>
              <a:t>frases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aparecen</a:t>
            </a:r>
            <a:r>
              <a:rPr lang="en-US" sz="2000" dirty="0" smtClean="0"/>
              <a:t> </a:t>
            </a:r>
            <a:r>
              <a:rPr lang="en-US" sz="2000" dirty="0" err="1" smtClean="0"/>
              <a:t>arriba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expresar</a:t>
            </a:r>
            <a:r>
              <a:rPr lang="en-US" sz="2000" dirty="0" smtClean="0"/>
              <a:t> </a:t>
            </a:r>
            <a:r>
              <a:rPr lang="en-US" sz="2000" dirty="0" err="1" smtClean="0"/>
              <a:t>tu</a:t>
            </a:r>
            <a:r>
              <a:rPr lang="en-US" sz="2000" dirty="0" smtClean="0"/>
              <a:t> </a:t>
            </a:r>
            <a:r>
              <a:rPr lang="en-US" sz="2000" dirty="0" err="1" smtClean="0"/>
              <a:t>opinión</a:t>
            </a:r>
            <a:r>
              <a:rPr lang="en-US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____________________________________________________________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____________________________________________________________</a:t>
            </a:r>
          </a:p>
          <a:p>
            <a:pPr marL="457200" indent="-457200">
              <a:buAutoNum type="arabicPeriod"/>
            </a:pPr>
            <a:r>
              <a:rPr lang="en-US" sz="2000" dirty="0" smtClean="0"/>
              <a:t>____________________________________________________________</a:t>
            </a:r>
          </a:p>
          <a:p>
            <a:pPr marL="457200" indent="-457200">
              <a:buNone/>
            </a:pPr>
            <a:endParaRPr lang="en-US" sz="2000" dirty="0" smtClean="0"/>
          </a:p>
          <a:p>
            <a:pPr>
              <a:buNone/>
            </a:pP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6553200"/>
            <a:ext cx="8382000" cy="304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76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6248400"/>
            <a:ext cx="4724400" cy="6096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 l="26354" t="13542" r="30308" b="12500"/>
          <a:stretch>
            <a:fillRect/>
          </a:stretch>
        </p:blipFill>
        <p:spPr bwMode="auto">
          <a:xfrm>
            <a:off x="762000" y="0"/>
            <a:ext cx="47244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 l="26531" t="16477" r="30612" b="39110"/>
          <a:stretch>
            <a:fillRect/>
          </a:stretch>
        </p:blipFill>
        <p:spPr bwMode="auto">
          <a:xfrm>
            <a:off x="5410200" y="0"/>
            <a:ext cx="373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486400" y="3429000"/>
            <a:ext cx="3657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Actividad</a:t>
            </a:r>
            <a:r>
              <a:rPr lang="en-US" b="1" dirty="0" smtClean="0"/>
              <a:t> 8 </a:t>
            </a:r>
          </a:p>
          <a:p>
            <a:r>
              <a:rPr lang="en-US" dirty="0" err="1" smtClean="0"/>
              <a:t>Responde</a:t>
            </a:r>
            <a:r>
              <a:rPr lang="en-US" dirty="0" smtClean="0"/>
              <a:t>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siguientes</a:t>
            </a:r>
            <a:r>
              <a:rPr lang="en-US" dirty="0" smtClean="0"/>
              <a:t> </a:t>
            </a:r>
            <a:r>
              <a:rPr lang="en-US" dirty="0" err="1" smtClean="0"/>
              <a:t>preguntas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1. </a:t>
            </a:r>
            <a:r>
              <a:rPr lang="en-US" dirty="0" smtClean="0">
                <a:latin typeface="Calibri"/>
              </a:rPr>
              <a:t>¿</a:t>
            </a:r>
            <a:r>
              <a:rPr lang="en-US" dirty="0" err="1" smtClean="0">
                <a:latin typeface="Calibri"/>
              </a:rPr>
              <a:t>Crees</a:t>
            </a:r>
            <a:r>
              <a:rPr lang="en-US" dirty="0" smtClean="0">
                <a:latin typeface="Calibri"/>
              </a:rPr>
              <a:t> </a:t>
            </a:r>
            <a:r>
              <a:rPr lang="en-US" dirty="0" err="1" smtClean="0">
                <a:latin typeface="Calibri"/>
              </a:rPr>
              <a:t>que</a:t>
            </a:r>
            <a:r>
              <a:rPr lang="en-US" dirty="0" smtClean="0">
                <a:latin typeface="Calibri"/>
              </a:rPr>
              <a:t> en 5 </a:t>
            </a:r>
            <a:r>
              <a:rPr lang="en-US" dirty="0" err="1" smtClean="0">
                <a:latin typeface="Calibri"/>
              </a:rPr>
              <a:t>años</a:t>
            </a:r>
            <a:r>
              <a:rPr lang="en-US" dirty="0" smtClean="0">
                <a:latin typeface="Calibri"/>
              </a:rPr>
              <a:t> la </a:t>
            </a:r>
            <a:r>
              <a:rPr lang="en-US" dirty="0" err="1" smtClean="0">
                <a:latin typeface="Calibri"/>
              </a:rPr>
              <a:t>economía</a:t>
            </a:r>
            <a:r>
              <a:rPr lang="en-US" dirty="0" smtClean="0">
                <a:latin typeface="Calibri"/>
              </a:rPr>
              <a:t> de </a:t>
            </a:r>
            <a:r>
              <a:rPr lang="en-US" dirty="0" err="1" smtClean="0">
                <a:latin typeface="Calibri"/>
              </a:rPr>
              <a:t>Estados</a:t>
            </a:r>
            <a:r>
              <a:rPr lang="en-US" dirty="0" smtClean="0">
                <a:latin typeface="Calibri"/>
              </a:rPr>
              <a:t> </a:t>
            </a:r>
            <a:r>
              <a:rPr lang="en-US" dirty="0" err="1" smtClean="0">
                <a:latin typeface="Calibri"/>
              </a:rPr>
              <a:t>Unidos</a:t>
            </a:r>
            <a:r>
              <a:rPr lang="en-US" dirty="0" smtClean="0">
                <a:latin typeface="Calibri"/>
              </a:rPr>
              <a:t> </a:t>
            </a:r>
            <a:r>
              <a:rPr lang="en-US" dirty="0" err="1" smtClean="0">
                <a:latin typeface="Calibri"/>
              </a:rPr>
              <a:t>habrá</a:t>
            </a:r>
            <a:r>
              <a:rPr lang="en-US" dirty="0" smtClean="0">
                <a:latin typeface="Calibri"/>
              </a:rPr>
              <a:t> </a:t>
            </a:r>
            <a:r>
              <a:rPr lang="en-US" dirty="0" err="1" smtClean="0">
                <a:latin typeface="Calibri"/>
              </a:rPr>
              <a:t>mejorado</a:t>
            </a:r>
            <a:r>
              <a:rPr lang="en-US" dirty="0" smtClean="0">
                <a:latin typeface="Calibri"/>
              </a:rPr>
              <a:t>?</a:t>
            </a:r>
          </a:p>
          <a:p>
            <a:r>
              <a:rPr lang="en-US" dirty="0" smtClean="0">
                <a:latin typeface="Calibri"/>
              </a:rPr>
              <a:t>_____________________________</a:t>
            </a:r>
          </a:p>
          <a:p>
            <a:endParaRPr lang="en-US" dirty="0" smtClean="0">
              <a:latin typeface="Calibri"/>
            </a:endParaRPr>
          </a:p>
          <a:p>
            <a:r>
              <a:rPr lang="en-US" dirty="0" smtClean="0">
                <a:latin typeface="Calibri"/>
              </a:rPr>
              <a:t>2. </a:t>
            </a:r>
            <a:r>
              <a:rPr lang="en-US" dirty="0" smtClean="0"/>
              <a:t>¿</a:t>
            </a:r>
            <a:r>
              <a:rPr lang="en-US" dirty="0" err="1" smtClean="0"/>
              <a:t>Crees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en 2 </a:t>
            </a:r>
            <a:r>
              <a:rPr lang="en-US" dirty="0" err="1" smtClean="0"/>
              <a:t>años</a:t>
            </a:r>
            <a:r>
              <a:rPr lang="en-US" dirty="0" smtClean="0"/>
              <a:t> los </a:t>
            </a:r>
            <a:r>
              <a:rPr lang="en-US" dirty="0" err="1" smtClean="0"/>
              <a:t>problemas</a:t>
            </a:r>
            <a:r>
              <a:rPr lang="en-US" dirty="0" smtClean="0"/>
              <a:t> de </a:t>
            </a:r>
            <a:r>
              <a:rPr lang="en-US" dirty="0" err="1" smtClean="0"/>
              <a:t>violencia</a:t>
            </a:r>
            <a:r>
              <a:rPr lang="en-US" dirty="0" smtClean="0"/>
              <a:t> </a:t>
            </a:r>
            <a:r>
              <a:rPr lang="en-US" dirty="0" err="1" smtClean="0"/>
              <a:t>actuales</a:t>
            </a:r>
            <a:r>
              <a:rPr lang="en-US" dirty="0" smtClean="0"/>
              <a:t> </a:t>
            </a:r>
            <a:r>
              <a:rPr lang="en-US" dirty="0" err="1" smtClean="0"/>
              <a:t>habrán</a:t>
            </a:r>
            <a:r>
              <a:rPr lang="en-US" dirty="0" smtClean="0"/>
              <a:t> </a:t>
            </a:r>
            <a:r>
              <a:rPr lang="en-US" dirty="0" err="1" smtClean="0"/>
              <a:t>mejorado</a:t>
            </a:r>
            <a:r>
              <a:rPr lang="en-US" dirty="0" smtClean="0"/>
              <a:t>?</a:t>
            </a:r>
          </a:p>
          <a:p>
            <a:r>
              <a:rPr lang="en-US" dirty="0" smtClean="0"/>
              <a:t>______________________________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2276</Words>
  <Application>Microsoft Office PowerPoint</Application>
  <PresentationFormat>On-screen Show (4:3)</PresentationFormat>
  <Paragraphs>321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Repaso </vt:lpstr>
      <vt:lpstr>Repaso </vt:lpstr>
      <vt:lpstr>Repaso 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Marisol</dc:creator>
  <cp:lastModifiedBy>CL User</cp:lastModifiedBy>
  <cp:revision>120</cp:revision>
  <dcterms:created xsi:type="dcterms:W3CDTF">2013-08-11T01:27:57Z</dcterms:created>
  <dcterms:modified xsi:type="dcterms:W3CDTF">2013-09-10T17:07:09Z</dcterms:modified>
</cp:coreProperties>
</file>